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16" r:id="rId3"/>
    <p:sldId id="321" r:id="rId4"/>
    <p:sldId id="256" r:id="rId5"/>
    <p:sldId id="289" r:id="rId6"/>
    <p:sldId id="290" r:id="rId7"/>
    <p:sldId id="295" r:id="rId8"/>
    <p:sldId id="282" r:id="rId9"/>
    <p:sldId id="261" r:id="rId10"/>
    <p:sldId id="318" r:id="rId11"/>
    <p:sldId id="317" r:id="rId12"/>
    <p:sldId id="287" r:id="rId13"/>
    <p:sldId id="288" r:id="rId14"/>
    <p:sldId id="319" r:id="rId15"/>
    <p:sldId id="294" r:id="rId16"/>
    <p:sldId id="320" r:id="rId17"/>
    <p:sldId id="322" r:id="rId18"/>
    <p:sldId id="323" r:id="rId1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BA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10F"/>
    <a:srgbClr val="FF6600"/>
    <a:srgbClr val="020772"/>
    <a:srgbClr val="0A1984"/>
    <a:srgbClr val="0F127F"/>
    <a:srgbClr val="254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3" autoAdjust="0"/>
    <p:restoredTop sz="92598" autoAdjust="0"/>
  </p:normalViewPr>
  <p:slideViewPr>
    <p:cSldViewPr snapToGrid="0">
      <p:cViewPr varScale="1">
        <p:scale>
          <a:sx n="104" d="100"/>
          <a:sy n="104" d="100"/>
        </p:scale>
        <p:origin x="126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8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ECD3C-6A66-487E-B052-134D8F028987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CA942-EE90-4A99-8F33-8765C8766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9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086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Art.L.132-3 C.envt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04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Res</a:t>
            </a:r>
            <a:r>
              <a:rPr lang="fr-FR" dirty="0"/>
              <a:t> = la chose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10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062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982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539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Consentement</a:t>
            </a:r>
            <a:r>
              <a:rPr lang="fr-FR" baseline="0" dirty="0"/>
              <a:t> libre et éclairé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40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124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105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CA942-EE90-4A99-8F33-8765C876636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34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1E55-9110-4B20-BE5E-DC89E985BA0A}" type="datetime1">
              <a:rPr lang="fr-FR" smtClean="0"/>
              <a:t>30/10/2022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11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B5A0-921E-4B82-B8DA-DA86F8F8B265}" type="datetime1">
              <a:rPr lang="fr-FR" smtClean="0"/>
              <a:t>30/10/2022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04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0658-E10D-418C-9DE3-E6B7E82DB905}" type="datetime1">
              <a:rPr lang="fr-FR" smtClean="0"/>
              <a:t>30/10/2022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54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7F25-0C4D-40DC-AFFC-FA8B51A2CC54}" type="datetime1">
              <a:rPr lang="fr-FR" smtClean="0"/>
              <a:t>30/10/2022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89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E154-B811-4D09-8013-DC7F1E1EA640}" type="datetime1">
              <a:rPr lang="fr-FR" smtClean="0"/>
              <a:t>30/10/2022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2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C93-3664-46EC-A51B-109BEE9D0427}" type="datetime1">
              <a:rPr lang="fr-FR" smtClean="0"/>
              <a:t>30/10/2022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53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56E0-62EF-4C8B-AA20-E78BC28141A2}" type="datetime1">
              <a:rPr lang="fr-FR" smtClean="0"/>
              <a:t>30/10/2022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91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86A4-465C-4BC2-8856-8C9A04A8F2DE}" type="datetime1">
              <a:rPr lang="fr-FR" smtClean="0"/>
              <a:t>30/10/2022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5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F728-5B23-42DE-B736-B9D8FF386843}" type="datetime1">
              <a:rPr lang="fr-FR" smtClean="0"/>
              <a:t>30/10/2022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83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9F86-FD5A-409D-93D1-E63B0F137C1D}" type="datetime1">
              <a:rPr lang="fr-FR" smtClean="0"/>
              <a:t>30/10/2022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4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5733-1E9D-480C-9EA8-DAD8DE2BB9DE}" type="datetime1">
              <a:rPr lang="fr-FR" smtClean="0"/>
              <a:t>30/10/2022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60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1D10-68C8-4BDE-82F7-E41D74261D7E}" type="datetime1">
              <a:rPr lang="fr-FR" smtClean="0"/>
              <a:t>30/10/2022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F7FA-2B79-42E3-BCBF-F0554E1DB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47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97496" y="4982818"/>
            <a:ext cx="9144000" cy="912034"/>
          </a:xfrm>
        </p:spPr>
        <p:txBody>
          <a:bodyPr>
            <a:normAutofit fontScale="90000"/>
          </a:bodyPr>
          <a:lstStyle/>
          <a:p>
            <a:r>
              <a:rPr lang="fr-FR" sz="5400" b="1" dirty="0">
                <a:solidFill>
                  <a:schemeClr val="accent5">
                    <a:lumMod val="75000"/>
                  </a:schemeClr>
                </a:solidFill>
              </a:rPr>
              <a:t>Les obligations réelles environnementales</a:t>
            </a:r>
            <a:br>
              <a:rPr lang="fr-FR" sz="54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FR" sz="54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FR" sz="5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5400" b="1" dirty="0">
                <a:solidFill>
                  <a:schemeClr val="accent5">
                    <a:lumMod val="75000"/>
                  </a:schemeClr>
                </a:solidFill>
              </a:rPr>
              <a:t>Michel Prieur</a:t>
            </a:r>
            <a:br>
              <a:rPr lang="fr-FR" sz="5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5400" b="1" dirty="0">
                <a:solidFill>
                  <a:schemeClr val="accent5">
                    <a:lumMod val="75000"/>
                  </a:schemeClr>
                </a:solidFill>
              </a:rPr>
              <a:t>Centre international de droit comparé de l’environnement</a:t>
            </a:r>
          </a:p>
        </p:txBody>
      </p:sp>
    </p:spTree>
    <p:extLst>
      <p:ext uri="{BB962C8B-B14F-4D97-AF65-F5344CB8AC3E}">
        <p14:creationId xmlns:p14="http://schemas.microsoft.com/office/powerpoint/2010/main" val="325583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948" y="934968"/>
            <a:ext cx="10515600" cy="1325563"/>
          </a:xfrm>
        </p:spPr>
        <p:txBody>
          <a:bodyPr/>
          <a:lstStyle/>
          <a:p>
            <a:r>
              <a:rPr lang="fr-FR" dirty="0"/>
              <a:t> Etablissement public de protection de l’environnement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7956" y="2196686"/>
            <a:ext cx="10515600" cy="4351338"/>
          </a:xfrm>
        </p:spPr>
        <p:txBody>
          <a:bodyPr/>
          <a:lstStyle/>
          <a:p>
            <a:r>
              <a:rPr lang="fr-FR" dirty="0"/>
              <a:t>Agence de l’environnement et de la maitrise de l’énergie (ADEME)</a:t>
            </a:r>
          </a:p>
          <a:p>
            <a:r>
              <a:rPr lang="fr-FR" dirty="0"/>
              <a:t>Office français pour la biodiversité</a:t>
            </a:r>
          </a:p>
          <a:p>
            <a:r>
              <a:rPr lang="fr-FR" dirty="0"/>
              <a:t>Conservatoire  de l’espace littoral et des rivages lacustres</a:t>
            </a:r>
          </a:p>
          <a:p>
            <a:r>
              <a:rPr lang="fr-FR" dirty="0"/>
              <a:t>Parcs nationaux</a:t>
            </a:r>
          </a:p>
          <a:p>
            <a:r>
              <a:rPr lang="fr-FR" dirty="0"/>
              <a:t>Agences de l’eau, syndicats de rivières, établissements territoriaux de bassin</a:t>
            </a:r>
          </a:p>
          <a:p>
            <a:r>
              <a:rPr lang="fr-FR" dirty="0"/>
              <a:t>Etablissements publics de coopération environnementale</a:t>
            </a:r>
          </a:p>
          <a:p>
            <a:r>
              <a:rPr lang="fr-FR" dirty="0"/>
              <a:t>Fondations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7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948" y="948220"/>
            <a:ext cx="10515600" cy="1325563"/>
          </a:xfrm>
        </p:spPr>
        <p:txBody>
          <a:bodyPr/>
          <a:lstStyle/>
          <a:p>
            <a:r>
              <a:rPr lang="fr-FR" dirty="0"/>
              <a:t> Personne morale de droit privé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695" y="2506662"/>
            <a:ext cx="10515600" cy="4351338"/>
          </a:xfrm>
        </p:spPr>
        <p:txBody>
          <a:bodyPr/>
          <a:lstStyle/>
          <a:p>
            <a:r>
              <a:rPr lang="fr-FR" dirty="0"/>
              <a:t>Une association de protection de l’environnement , nationale ou locale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conservatoires régionaux d’ espaces naturels agrées avec un plan d’action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 agences privées ou bureaux d’études environnementales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44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>
                <a:latin typeface="Myriad Pro" panose="020B0503030403020204" pitchFamily="34" charset="0"/>
              </a:rPr>
              <a:t>12</a:t>
            </a:fld>
            <a:endParaRPr lang="fr-FR">
              <a:latin typeface="Myriad Pro" panose="020B0503030403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53792" y="1262130"/>
            <a:ext cx="11160318" cy="545934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39B10F"/>
                </a:solidFill>
                <a:latin typeface="Myriad Pro Cond" panose="020B0506030403020204" pitchFamily="34" charset="0"/>
              </a:rPr>
              <a:t>Les obligations du propriétaire </a:t>
            </a:r>
          </a:p>
          <a:p>
            <a:pPr marL="0" indent="0">
              <a:buNone/>
            </a:pPr>
            <a:r>
              <a:rPr lang="fr-FR" dirty="0">
                <a:latin typeface="Myriad Pro Cond" panose="020B0506030403020204" pitchFamily="34" charset="0"/>
              </a:rPr>
              <a:t>Liberté de rédaction </a:t>
            </a:r>
          </a:p>
          <a:p>
            <a:pPr marL="0" indent="0">
              <a:buNone/>
            </a:pPr>
            <a:r>
              <a:rPr lang="fr-FR" dirty="0">
                <a:latin typeface="Myriad Pro Cond" panose="020B0506030403020204" pitchFamily="34" charset="0"/>
              </a:rPr>
              <a:t>Pas de liste prédéfinie</a:t>
            </a:r>
          </a:p>
          <a:p>
            <a:pPr marL="0" indent="0">
              <a:buNone/>
            </a:pPr>
            <a:r>
              <a:rPr lang="fr-FR" dirty="0">
                <a:latin typeface="Myriad Pro Cond" panose="020B0506030403020204" pitchFamily="34" charset="0"/>
              </a:rPr>
              <a:t>Obligations de faire ou ne pas faire quelque chose.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6600"/>
                </a:solidFill>
                <a:latin typeface="Myriad Pro Cond" panose="020B0506030403020204" pitchFamily="34" charset="0"/>
              </a:rPr>
              <a:t>Exemples : </a:t>
            </a:r>
          </a:p>
          <a:p>
            <a:pPr lvl="0"/>
            <a:r>
              <a:rPr lang="fr-FR" sz="2400" b="1" i="1" dirty="0">
                <a:latin typeface="Myriad Pro Cond" panose="020B0506030403020204" pitchFamily="34" charset="0"/>
              </a:rPr>
              <a:t>Ne pas utiliser d'engrais et de produits phytosanitaires </a:t>
            </a:r>
          </a:p>
          <a:p>
            <a:pPr lvl="0"/>
            <a:r>
              <a:rPr lang="fr-FR" sz="2400" b="1" i="1" dirty="0">
                <a:latin typeface="Myriad Pro Cond" panose="020B0506030403020204" pitchFamily="34" charset="0"/>
              </a:rPr>
              <a:t>Agriculture biologique</a:t>
            </a:r>
            <a:endParaRPr lang="fr-FR" sz="2400" i="1" dirty="0">
              <a:latin typeface="Myriad Pro Cond" panose="020B0506030403020204" pitchFamily="34" charset="0"/>
            </a:endParaRPr>
          </a:p>
          <a:p>
            <a:pPr lvl="0"/>
            <a:r>
              <a:rPr lang="fr-FR" sz="2400" i="1" dirty="0">
                <a:latin typeface="Myriad Pro Cond" panose="020B0506030403020204" pitchFamily="34" charset="0"/>
              </a:rPr>
              <a:t>Implanter et entretenir une roselière</a:t>
            </a:r>
          </a:p>
          <a:p>
            <a:pPr lvl="0"/>
            <a:r>
              <a:rPr lang="fr-FR" sz="2400" i="1" dirty="0">
                <a:latin typeface="Myriad Pro Cond" panose="020B0506030403020204" pitchFamily="34" charset="0"/>
              </a:rPr>
              <a:t>Ne pas détruire les haies</a:t>
            </a:r>
          </a:p>
          <a:p>
            <a:pPr lvl="0"/>
            <a:r>
              <a:rPr lang="fr-FR" sz="2400" i="1" dirty="0">
                <a:latin typeface="Myriad Pro Cond" panose="020B0506030403020204" pitchFamily="34" charset="0"/>
              </a:rPr>
              <a:t>Tailler les arbres en dehors des périodes de nidification</a:t>
            </a:r>
          </a:p>
          <a:p>
            <a:pPr lvl="0"/>
            <a:r>
              <a:rPr lang="fr-FR" sz="2400" i="1" dirty="0">
                <a:latin typeface="Myriad Pro Cond" panose="020B0506030403020204" pitchFamily="34" charset="0"/>
              </a:rPr>
              <a:t>Libre circulation de la faune sauvage…</a:t>
            </a:r>
          </a:p>
        </p:txBody>
      </p:sp>
      <p:grpSp>
        <p:nvGrpSpPr>
          <p:cNvPr id="28" name="Groupe 27"/>
          <p:cNvGrpSpPr/>
          <p:nvPr/>
        </p:nvGrpSpPr>
        <p:grpSpPr>
          <a:xfrm>
            <a:off x="7028701" y="64048"/>
            <a:ext cx="1439677" cy="510228"/>
            <a:chOff x="2613421" y="2129102"/>
            <a:chExt cx="2901156" cy="1160462"/>
          </a:xfrm>
        </p:grpSpPr>
        <p:sp>
          <p:nvSpPr>
            <p:cNvPr id="29" name="Chevron 28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Chevron 4"/>
            <p:cNvSpPr/>
            <p:nvPr/>
          </p:nvSpPr>
          <p:spPr>
            <a:xfrm>
              <a:off x="3193653" y="2129102"/>
              <a:ext cx="1811359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Pourquoi?</a:t>
              </a: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8229057" y="43859"/>
            <a:ext cx="1224770" cy="530942"/>
            <a:chOff x="2613421" y="2129102"/>
            <a:chExt cx="2949240" cy="11604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2" name="Chevron 31"/>
            <p:cNvSpPr/>
            <p:nvPr/>
          </p:nvSpPr>
          <p:spPr>
            <a:xfrm>
              <a:off x="2613421" y="2129102"/>
              <a:ext cx="2949240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vron 4"/>
            <p:cNvSpPr/>
            <p:nvPr/>
          </p:nvSpPr>
          <p:spPr>
            <a:xfrm>
              <a:off x="3282102" y="2180260"/>
              <a:ext cx="1357083" cy="9594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Où ?</a:t>
              </a: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9220401" y="54216"/>
            <a:ext cx="1559025" cy="510228"/>
            <a:chOff x="2613421" y="2129102"/>
            <a:chExt cx="2901156" cy="1160462"/>
          </a:xfrm>
        </p:grpSpPr>
        <p:sp>
          <p:nvSpPr>
            <p:cNvPr id="35" name="Chevron 34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vron 4"/>
            <p:cNvSpPr/>
            <p:nvPr/>
          </p:nvSpPr>
          <p:spPr>
            <a:xfrm>
              <a:off x="3193652" y="2129102"/>
              <a:ext cx="1870936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Quels effets ?</a:t>
              </a: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4018971" y="54216"/>
            <a:ext cx="1545863" cy="542321"/>
            <a:chOff x="333741" y="0"/>
            <a:chExt cx="1705263" cy="414502"/>
          </a:xfrm>
        </p:grpSpPr>
        <p:sp>
          <p:nvSpPr>
            <p:cNvPr id="41" name="Chevron 40"/>
            <p:cNvSpPr/>
            <p:nvPr/>
          </p:nvSpPr>
          <p:spPr>
            <a:xfrm>
              <a:off x="333741" y="0"/>
              <a:ext cx="1705263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hevron 4"/>
            <p:cNvSpPr/>
            <p:nvPr/>
          </p:nvSpPr>
          <p:spPr>
            <a:xfrm>
              <a:off x="643035" y="16212"/>
              <a:ext cx="1075938" cy="3982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Les caractères du contrat </a:t>
              </a: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6050930" y="54216"/>
            <a:ext cx="1212823" cy="531439"/>
            <a:chOff x="1581823" y="0"/>
            <a:chExt cx="1580381" cy="414502"/>
          </a:xfrm>
          <a:solidFill>
            <a:schemeClr val="accent1">
              <a:lumMod val="75000"/>
            </a:schemeClr>
          </a:solidFill>
        </p:grpSpPr>
        <p:sp>
          <p:nvSpPr>
            <p:cNvPr id="44" name="Chevron 43"/>
            <p:cNvSpPr/>
            <p:nvPr/>
          </p:nvSpPr>
          <p:spPr>
            <a:xfrm>
              <a:off x="1581823" y="0"/>
              <a:ext cx="1580381" cy="41450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vron 4"/>
            <p:cNvSpPr/>
            <p:nvPr/>
          </p:nvSpPr>
          <p:spPr>
            <a:xfrm>
              <a:off x="1959790" y="36085"/>
              <a:ext cx="805178" cy="3164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Quoi ?</a:t>
              </a:r>
              <a:endParaRPr lang="fr-FR" sz="1050" b="1" kern="1200" dirty="0">
                <a:solidFill>
                  <a:schemeClr val="bg1"/>
                </a:solidFill>
                <a:latin typeface="Myriad Pro Cond" panose="020B0506030403020204" pitchFamily="34" charset="0"/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339514" y="64048"/>
            <a:ext cx="948594" cy="521110"/>
            <a:chOff x="1575787" y="0"/>
            <a:chExt cx="860106" cy="414502"/>
          </a:xfrm>
          <a:solidFill>
            <a:schemeClr val="accent1">
              <a:lumMod val="75000"/>
            </a:schemeClr>
          </a:solidFill>
        </p:grpSpPr>
        <p:sp>
          <p:nvSpPr>
            <p:cNvPr id="47" name="Chevron 46"/>
            <p:cNvSpPr/>
            <p:nvPr/>
          </p:nvSpPr>
          <p:spPr>
            <a:xfrm>
              <a:off x="1575787" y="0"/>
              <a:ext cx="860106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8" name="Chevron 4"/>
            <p:cNvSpPr/>
            <p:nvPr/>
          </p:nvSpPr>
          <p:spPr>
            <a:xfrm>
              <a:off x="1813316" y="30251"/>
              <a:ext cx="415326" cy="3297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Qui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64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>
                <a:latin typeface="Myriad Pro" panose="020B0503030403020204" pitchFamily="34" charset="0"/>
              </a:rPr>
              <a:t>13</a:t>
            </a:fld>
            <a:endParaRPr lang="fr-FR">
              <a:latin typeface="Myriad Pro" panose="020B0503030403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4811802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39B10F"/>
                </a:solidFill>
                <a:latin typeface="Myriad Pro Cond" panose="020B0506030403020204" pitchFamily="34" charset="0"/>
              </a:rPr>
              <a:t>Les obligations du cocontractant </a:t>
            </a:r>
          </a:p>
          <a:p>
            <a:pPr marL="0" indent="0">
              <a:buNone/>
            </a:pPr>
            <a:r>
              <a:rPr lang="fr-FR" sz="2400" dirty="0">
                <a:latin typeface="Myriad Pro Cond" panose="020B0506030403020204" pitchFamily="34" charset="0"/>
              </a:rPr>
              <a:t>Pas de liste </a:t>
            </a:r>
            <a:r>
              <a:rPr lang="fr-FR" sz="2400" b="1" dirty="0">
                <a:solidFill>
                  <a:srgbClr val="39B10F"/>
                </a:solidFill>
                <a:latin typeface="Myriad Pro Cond" panose="020B0506030403020204" pitchFamily="34" charset="0"/>
              </a:rPr>
              <a:t> </a:t>
            </a:r>
          </a:p>
          <a:p>
            <a:pPr marL="0" indent="0">
              <a:buNone/>
            </a:pPr>
            <a:endParaRPr lang="fr-FR" sz="1400" b="1" dirty="0">
              <a:solidFill>
                <a:srgbClr val="39B10F"/>
              </a:solidFill>
              <a:latin typeface="Myriad Pro Cond" panose="020B0506030403020204" pitchFamily="34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FF6600"/>
                </a:solidFill>
                <a:latin typeface="Myriad Pro Cond" panose="020B0506030403020204" pitchFamily="34" charset="0"/>
              </a:rPr>
              <a:t>Exemples </a:t>
            </a:r>
          </a:p>
          <a:p>
            <a:pPr lvl="0"/>
            <a:r>
              <a:rPr lang="fr-FR" sz="2000" b="1" dirty="0">
                <a:latin typeface="Myriad Pro Cond" panose="020B0506030403020204" pitchFamily="34" charset="0"/>
              </a:rPr>
              <a:t>Mettre en œuvre les opérations de restauration et de gestion hydraulique et écologique</a:t>
            </a:r>
          </a:p>
          <a:p>
            <a:pPr lvl="0"/>
            <a:r>
              <a:rPr lang="fr-FR" sz="2000" b="1" dirty="0">
                <a:latin typeface="Myriad Pro Cond" panose="020B0506030403020204" pitchFamily="34" charset="0"/>
              </a:rPr>
              <a:t>Maintenir dans un état fonctionnel les équipements pastoraux</a:t>
            </a:r>
            <a:r>
              <a:rPr lang="fr-FR" sz="2000" dirty="0">
                <a:latin typeface="Myriad Pro Cond" panose="020B0506030403020204" pitchFamily="34" charset="0"/>
              </a:rPr>
              <a:t> présents sur le site ;</a:t>
            </a:r>
          </a:p>
          <a:p>
            <a:pPr lvl="0"/>
            <a:r>
              <a:rPr lang="fr-FR" sz="2000" b="1" dirty="0">
                <a:latin typeface="Myriad Pro Cond" panose="020B0506030403020204" pitchFamily="34" charset="0"/>
              </a:rPr>
              <a:t>Entretien par fauche</a:t>
            </a:r>
            <a:r>
              <a:rPr lang="fr-FR" sz="2000" dirty="0">
                <a:latin typeface="Myriad Pro Cond" panose="020B0506030403020204" pitchFamily="34" charset="0"/>
              </a:rPr>
              <a:t>, broyage ou pâturage de la végétation de l'étang et de ses digues, de la roselière aquatique et des prairies humides périphériques</a:t>
            </a:r>
          </a:p>
          <a:p>
            <a:pPr lvl="0"/>
            <a:r>
              <a:rPr lang="fr-FR" sz="2000" dirty="0">
                <a:latin typeface="Myriad Pro Cond" panose="020B0506030403020204" pitchFamily="34" charset="0"/>
              </a:rPr>
              <a:t>Faire des inventaires, donner des conseils</a:t>
            </a:r>
          </a:p>
          <a:p>
            <a:pPr lvl="0"/>
            <a:r>
              <a:rPr lang="fr-FR" sz="2000" dirty="0">
                <a:latin typeface="Myriad Pro Cond" panose="020B0506030403020204" pitchFamily="34" charset="0"/>
              </a:rPr>
              <a:t>Verser ++++ euros. </a:t>
            </a:r>
          </a:p>
          <a:p>
            <a:pPr marL="0" indent="0">
              <a:buNone/>
            </a:pPr>
            <a:endParaRPr lang="fr-FR" sz="2400" b="1" dirty="0">
              <a:solidFill>
                <a:srgbClr val="39B10F"/>
              </a:solidFill>
              <a:latin typeface="Myriad Pro Cond" panose="020B0506030403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Myriad Pro Cond" panose="020B0506030403020204" pitchFamily="34" charset="0"/>
              </a:rPr>
              <a:t>L’ensemble des obligations doivent répondre aux finalités définies à l’article L.132-3 C.envt.</a:t>
            </a:r>
          </a:p>
        </p:txBody>
      </p:sp>
      <p:grpSp>
        <p:nvGrpSpPr>
          <p:cNvPr id="28" name="Groupe 27"/>
          <p:cNvGrpSpPr/>
          <p:nvPr/>
        </p:nvGrpSpPr>
        <p:grpSpPr>
          <a:xfrm>
            <a:off x="7200151" y="140248"/>
            <a:ext cx="1439677" cy="510228"/>
            <a:chOff x="2613421" y="2129102"/>
            <a:chExt cx="2901156" cy="1160462"/>
          </a:xfrm>
        </p:grpSpPr>
        <p:sp>
          <p:nvSpPr>
            <p:cNvPr id="29" name="Chevron 28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Chevron 4"/>
            <p:cNvSpPr/>
            <p:nvPr/>
          </p:nvSpPr>
          <p:spPr>
            <a:xfrm>
              <a:off x="3193653" y="2129102"/>
              <a:ext cx="1811359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Pourquoi?</a:t>
              </a: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8400507" y="120059"/>
            <a:ext cx="1224770" cy="530942"/>
            <a:chOff x="2613421" y="2129102"/>
            <a:chExt cx="2949240" cy="11604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2" name="Chevron 31"/>
            <p:cNvSpPr/>
            <p:nvPr/>
          </p:nvSpPr>
          <p:spPr>
            <a:xfrm>
              <a:off x="2613421" y="2129102"/>
              <a:ext cx="2949240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vron 4"/>
            <p:cNvSpPr/>
            <p:nvPr/>
          </p:nvSpPr>
          <p:spPr>
            <a:xfrm>
              <a:off x="3282102" y="2180260"/>
              <a:ext cx="1357083" cy="9594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Où ?</a:t>
              </a: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9391851" y="130416"/>
            <a:ext cx="1559025" cy="510228"/>
            <a:chOff x="2613421" y="2129102"/>
            <a:chExt cx="2901156" cy="1160462"/>
          </a:xfrm>
        </p:grpSpPr>
        <p:sp>
          <p:nvSpPr>
            <p:cNvPr id="35" name="Chevron 34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vron 4"/>
            <p:cNvSpPr/>
            <p:nvPr/>
          </p:nvSpPr>
          <p:spPr>
            <a:xfrm>
              <a:off x="3193652" y="2129102"/>
              <a:ext cx="1870936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Quels effets ?</a:t>
              </a: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4190421" y="130416"/>
            <a:ext cx="1545863" cy="542321"/>
            <a:chOff x="333741" y="0"/>
            <a:chExt cx="1705263" cy="414502"/>
          </a:xfrm>
        </p:grpSpPr>
        <p:sp>
          <p:nvSpPr>
            <p:cNvPr id="41" name="Chevron 40"/>
            <p:cNvSpPr/>
            <p:nvPr/>
          </p:nvSpPr>
          <p:spPr>
            <a:xfrm>
              <a:off x="333741" y="0"/>
              <a:ext cx="1705263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hevron 4"/>
            <p:cNvSpPr/>
            <p:nvPr/>
          </p:nvSpPr>
          <p:spPr>
            <a:xfrm>
              <a:off x="643035" y="16212"/>
              <a:ext cx="1075938" cy="3982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Les caractères du contrat </a:t>
              </a: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6222380" y="130416"/>
            <a:ext cx="1212823" cy="531439"/>
            <a:chOff x="1581823" y="0"/>
            <a:chExt cx="1580381" cy="414502"/>
          </a:xfrm>
          <a:solidFill>
            <a:schemeClr val="accent1">
              <a:lumMod val="75000"/>
            </a:schemeClr>
          </a:solidFill>
        </p:grpSpPr>
        <p:sp>
          <p:nvSpPr>
            <p:cNvPr id="44" name="Chevron 43"/>
            <p:cNvSpPr/>
            <p:nvPr/>
          </p:nvSpPr>
          <p:spPr>
            <a:xfrm>
              <a:off x="1581823" y="0"/>
              <a:ext cx="1580381" cy="41450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vron 4"/>
            <p:cNvSpPr/>
            <p:nvPr/>
          </p:nvSpPr>
          <p:spPr>
            <a:xfrm>
              <a:off x="1993013" y="36085"/>
              <a:ext cx="771955" cy="3164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Quoi ?</a:t>
              </a:r>
              <a:endParaRPr lang="fr-FR" sz="1050" b="1" kern="1200" dirty="0">
                <a:solidFill>
                  <a:schemeClr val="bg1"/>
                </a:solidFill>
                <a:latin typeface="Myriad Pro Cond" panose="020B0506030403020204" pitchFamily="34" charset="0"/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510964" y="140248"/>
            <a:ext cx="948594" cy="521110"/>
            <a:chOff x="1575787" y="0"/>
            <a:chExt cx="860106" cy="414502"/>
          </a:xfrm>
          <a:solidFill>
            <a:schemeClr val="accent1">
              <a:lumMod val="75000"/>
            </a:schemeClr>
          </a:solidFill>
        </p:grpSpPr>
        <p:sp>
          <p:nvSpPr>
            <p:cNvPr id="47" name="Chevron 46"/>
            <p:cNvSpPr/>
            <p:nvPr/>
          </p:nvSpPr>
          <p:spPr>
            <a:xfrm>
              <a:off x="1575787" y="0"/>
              <a:ext cx="860106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8" name="Chevron 4"/>
            <p:cNvSpPr/>
            <p:nvPr/>
          </p:nvSpPr>
          <p:spPr>
            <a:xfrm>
              <a:off x="1813316" y="30251"/>
              <a:ext cx="415326" cy="3297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Qui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592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01229"/>
            <a:ext cx="10515600" cy="1325563"/>
          </a:xfrm>
        </p:spPr>
        <p:txBody>
          <a:bodyPr/>
          <a:lstStyle/>
          <a:p>
            <a:r>
              <a:rPr lang="fr-FR" dirty="0"/>
              <a:t>Procédure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696" y="2753278"/>
            <a:ext cx="10515600" cy="4351338"/>
          </a:xfrm>
        </p:spPr>
        <p:txBody>
          <a:bodyPr/>
          <a:lstStyle/>
          <a:p>
            <a:r>
              <a:rPr lang="fr-FR" dirty="0"/>
              <a:t>Forme authentique devant notaire </a:t>
            </a:r>
            <a:r>
              <a:rPr lang="fr-FR"/>
              <a:t>ou maire</a:t>
            </a:r>
            <a:endParaRPr lang="fr-FR" dirty="0"/>
          </a:p>
          <a:p>
            <a:r>
              <a:rPr lang="fr-FR" dirty="0"/>
              <a:t> inscription au fichier immobilier pour être opposable à tous</a:t>
            </a:r>
          </a:p>
          <a:p>
            <a:r>
              <a:rPr lang="fr-FR" dirty="0"/>
              <a:t>Clause de révision </a:t>
            </a:r>
          </a:p>
          <a:p>
            <a:r>
              <a:rPr lang="fr-FR" dirty="0"/>
              <a:t> clause de résiliation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556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>
                <a:latin typeface="Myriad Pro" panose="020B0503030403020204" pitchFamily="34" charset="0"/>
              </a:rPr>
              <a:t>15</a:t>
            </a:fld>
            <a:endParaRPr lang="fr-FR">
              <a:latin typeface="Myriad Pro" panose="020B05030304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1011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fr-FR" dirty="0">
                <a:latin typeface="Myriad Pro Cond" panose="020B0506030403020204" pitchFamily="34" charset="0"/>
              </a:rPr>
              <a:t>Liberté encadrée de la rédaction des clauses </a:t>
            </a:r>
          </a:p>
          <a:p>
            <a:pPr marL="0" indent="0">
              <a:buNone/>
            </a:pPr>
            <a:endParaRPr lang="fr-FR" sz="1000" dirty="0">
              <a:latin typeface="Myriad Pro Cond" panose="020B0506030403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sz="2400" dirty="0">
                <a:latin typeface="Myriad Pro Cond" panose="020B0506030403020204" pitchFamily="34" charset="0"/>
              </a:rPr>
              <a:t>Respect des droits et libertés fondamentales </a:t>
            </a:r>
          </a:p>
          <a:p>
            <a:pPr marL="0" indent="0">
              <a:buNone/>
            </a:pPr>
            <a:endParaRPr lang="fr-FR" sz="900" dirty="0">
              <a:latin typeface="Myriad Pro Cond" panose="020B0506030403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>
                <a:latin typeface="Myriad Pro Cond" panose="020B0506030403020204" pitchFamily="34" charset="0"/>
              </a:rPr>
              <a:t>Respect de l’équilibre du contrat</a:t>
            </a:r>
          </a:p>
          <a:p>
            <a:pPr marL="0" indent="0">
              <a:buNone/>
            </a:pPr>
            <a:endParaRPr lang="fr-FR" sz="900" dirty="0">
              <a:latin typeface="Myriad Pro Cond" panose="020B0506030403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i="1" dirty="0">
                <a:latin typeface="Myriad Pro Cond" panose="020B0506030403020204" pitchFamily="34" charset="0"/>
              </a:rPr>
              <a:t>« La mise en œuvre d'une obligation réelle environnementale ne peut en aucune manière remettre en cause ni les droits liés à l'exercice de la chasse, ni ceux relatifs aux réserves cynégétiques. »</a:t>
            </a:r>
          </a:p>
          <a:p>
            <a:pPr marL="0" indent="0">
              <a:buNone/>
            </a:pPr>
            <a:endParaRPr lang="fr-FR" sz="900" i="1" dirty="0">
              <a:latin typeface="Myriad Pro Cond" panose="020B0506030403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>
                <a:latin typeface="Myriad Pro Cond" panose="020B0506030403020204" pitchFamily="34" charset="0"/>
              </a:rPr>
              <a:t>L’ORE doit répondre aux finalités définies à l’article L.132-3 C.envt </a:t>
            </a:r>
          </a:p>
        </p:txBody>
      </p:sp>
      <p:grpSp>
        <p:nvGrpSpPr>
          <p:cNvPr id="28" name="Groupe 27"/>
          <p:cNvGrpSpPr/>
          <p:nvPr/>
        </p:nvGrpSpPr>
        <p:grpSpPr>
          <a:xfrm>
            <a:off x="6647701" y="102148"/>
            <a:ext cx="1439677" cy="510228"/>
            <a:chOff x="2613421" y="2129102"/>
            <a:chExt cx="2901156" cy="1160462"/>
          </a:xfrm>
        </p:grpSpPr>
        <p:sp>
          <p:nvSpPr>
            <p:cNvPr id="29" name="Chevron 28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Chevron 4"/>
            <p:cNvSpPr/>
            <p:nvPr/>
          </p:nvSpPr>
          <p:spPr>
            <a:xfrm>
              <a:off x="3193653" y="2129102"/>
              <a:ext cx="1811359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Pourquoi?</a:t>
              </a: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7848057" y="81959"/>
            <a:ext cx="1224770" cy="530942"/>
            <a:chOff x="2613421" y="2129102"/>
            <a:chExt cx="2949240" cy="11604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2" name="Chevron 31"/>
            <p:cNvSpPr/>
            <p:nvPr/>
          </p:nvSpPr>
          <p:spPr>
            <a:xfrm>
              <a:off x="2613421" y="2129102"/>
              <a:ext cx="2949240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vron 4"/>
            <p:cNvSpPr/>
            <p:nvPr/>
          </p:nvSpPr>
          <p:spPr>
            <a:xfrm>
              <a:off x="3282102" y="2180260"/>
              <a:ext cx="1357083" cy="9594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Où ?</a:t>
              </a: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8839401" y="92316"/>
            <a:ext cx="1559025" cy="510228"/>
            <a:chOff x="2613421" y="2129102"/>
            <a:chExt cx="2901156" cy="1160462"/>
          </a:xfrm>
        </p:grpSpPr>
        <p:sp>
          <p:nvSpPr>
            <p:cNvPr id="35" name="Chevron 34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vron 4"/>
            <p:cNvSpPr/>
            <p:nvPr/>
          </p:nvSpPr>
          <p:spPr>
            <a:xfrm>
              <a:off x="3193652" y="2129102"/>
              <a:ext cx="1870936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Quels effets ?</a:t>
              </a: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637971" y="92316"/>
            <a:ext cx="1545863" cy="542321"/>
            <a:chOff x="333741" y="0"/>
            <a:chExt cx="1705263" cy="414502"/>
          </a:xfrm>
        </p:grpSpPr>
        <p:sp>
          <p:nvSpPr>
            <p:cNvPr id="41" name="Chevron 40"/>
            <p:cNvSpPr/>
            <p:nvPr/>
          </p:nvSpPr>
          <p:spPr>
            <a:xfrm>
              <a:off x="333741" y="0"/>
              <a:ext cx="1705263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hevron 4"/>
            <p:cNvSpPr/>
            <p:nvPr/>
          </p:nvSpPr>
          <p:spPr>
            <a:xfrm>
              <a:off x="643035" y="16212"/>
              <a:ext cx="1075938" cy="3982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Les caractères du contrat </a:t>
              </a: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5669930" y="92316"/>
            <a:ext cx="1212823" cy="531439"/>
            <a:chOff x="1581823" y="0"/>
            <a:chExt cx="1580381" cy="414502"/>
          </a:xfrm>
          <a:solidFill>
            <a:schemeClr val="accent1">
              <a:lumMod val="75000"/>
            </a:schemeClr>
          </a:solidFill>
        </p:grpSpPr>
        <p:sp>
          <p:nvSpPr>
            <p:cNvPr id="44" name="Chevron 43"/>
            <p:cNvSpPr/>
            <p:nvPr/>
          </p:nvSpPr>
          <p:spPr>
            <a:xfrm>
              <a:off x="1581823" y="0"/>
              <a:ext cx="1580381" cy="41450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vron 4"/>
            <p:cNvSpPr/>
            <p:nvPr/>
          </p:nvSpPr>
          <p:spPr>
            <a:xfrm>
              <a:off x="1993014" y="36085"/>
              <a:ext cx="793874" cy="3164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Quoi ?</a:t>
              </a:r>
              <a:endParaRPr lang="fr-FR" sz="1050" b="1" kern="1200" dirty="0">
                <a:solidFill>
                  <a:schemeClr val="bg1"/>
                </a:solidFill>
                <a:latin typeface="Myriad Pro Cond" panose="020B0506030403020204" pitchFamily="34" charset="0"/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4958514" y="102148"/>
            <a:ext cx="948594" cy="521110"/>
            <a:chOff x="1575787" y="0"/>
            <a:chExt cx="860106" cy="414502"/>
          </a:xfrm>
          <a:solidFill>
            <a:schemeClr val="accent1">
              <a:lumMod val="75000"/>
            </a:schemeClr>
          </a:solidFill>
        </p:grpSpPr>
        <p:sp>
          <p:nvSpPr>
            <p:cNvPr id="47" name="Chevron 46"/>
            <p:cNvSpPr/>
            <p:nvPr/>
          </p:nvSpPr>
          <p:spPr>
            <a:xfrm>
              <a:off x="1575787" y="0"/>
              <a:ext cx="860106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8" name="Chevron 4"/>
            <p:cNvSpPr/>
            <p:nvPr/>
          </p:nvSpPr>
          <p:spPr>
            <a:xfrm>
              <a:off x="1813316" y="30251"/>
              <a:ext cx="415326" cy="3297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Qui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598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14481"/>
            <a:ext cx="10515600" cy="1325563"/>
          </a:xfrm>
        </p:spPr>
        <p:txBody>
          <a:bodyPr/>
          <a:lstStyle/>
          <a:p>
            <a:r>
              <a:rPr lang="fr-FR" dirty="0"/>
              <a:t>  Effets à l’égard des tiers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705" y="2117172"/>
            <a:ext cx="10515600" cy="4351338"/>
          </a:xfrm>
        </p:spPr>
        <p:txBody>
          <a:bodyPr/>
          <a:lstStyle/>
          <a:p>
            <a:r>
              <a:rPr lang="fr-FR" dirty="0"/>
              <a:t>Opposabilité au bail rural (fermage): accord préalable du preneur peut être tacite  deux mois après la notification, à peine de nullité absolue</a:t>
            </a:r>
          </a:p>
          <a:p>
            <a:r>
              <a:rPr lang="fr-FR" dirty="0"/>
              <a:t>Réserve des droits des tiers</a:t>
            </a:r>
          </a:p>
          <a:p>
            <a:r>
              <a:rPr lang="fr-FR" dirty="0"/>
              <a:t>Ne peut remettre en cause les droits liés à l’exercice de la chasse</a:t>
            </a:r>
          </a:p>
          <a:p>
            <a:r>
              <a:rPr lang="fr-FR" dirty="0"/>
              <a:t>Ne peut remettre en cause les droits relatifs aux réserves cynégétiques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101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192" y="934968"/>
            <a:ext cx="10515600" cy="1325563"/>
          </a:xfrm>
        </p:spPr>
        <p:txBody>
          <a:bodyPr/>
          <a:lstStyle/>
          <a:p>
            <a:r>
              <a:rPr lang="fr-FR" dirty="0"/>
              <a:t>  Régime fiscal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191" y="2196686"/>
            <a:ext cx="10515600" cy="4351338"/>
          </a:xfrm>
        </p:spPr>
        <p:txBody>
          <a:bodyPr/>
          <a:lstStyle/>
          <a:p>
            <a:r>
              <a:rPr lang="fr-FR" dirty="0"/>
              <a:t> Exonéré des droits d’enregistrements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Faculté pour les communes de dispenser de la taxe foncière à partir de 2017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334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1209" y="828951"/>
            <a:ext cx="10515600" cy="1325563"/>
          </a:xfrm>
        </p:spPr>
        <p:txBody>
          <a:bodyPr/>
          <a:lstStyle/>
          <a:p>
            <a:r>
              <a:rPr lang="fr-FR" dirty="0"/>
              <a:t>   Mise en œuvre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948" y="2090668"/>
            <a:ext cx="10515600" cy="4351338"/>
          </a:xfrm>
        </p:spPr>
        <p:txBody>
          <a:bodyPr/>
          <a:lstStyle/>
          <a:p>
            <a:r>
              <a:rPr lang="fr-FR" dirty="0"/>
              <a:t> Immédiatement applicable sans textes réglementaires d’application</a:t>
            </a:r>
          </a:p>
          <a:p>
            <a:endParaRPr lang="fr-FR" dirty="0"/>
          </a:p>
          <a:p>
            <a:r>
              <a:rPr lang="fr-FR" dirty="0"/>
              <a:t>Guide d’usage du Ministère en 2018</a:t>
            </a:r>
          </a:p>
          <a:p>
            <a:endParaRPr lang="fr-FR" dirty="0"/>
          </a:p>
          <a:p>
            <a:r>
              <a:rPr lang="fr-FR" dirty="0"/>
              <a:t>Rapport au Parlement prévu en 2018 remis </a:t>
            </a:r>
            <a:r>
              <a:rPr lang="fr-FR"/>
              <a:t>en janvier 2021</a:t>
            </a:r>
            <a:endParaRPr lang="fr-FR" dirty="0"/>
          </a:p>
          <a:p>
            <a:r>
              <a:rPr lang="fr-FR" dirty="0"/>
              <a:t>Premiers contrats en 2018- 2019  : -commune et conservatoire sur une zone humide  -agriculteur et conservatoire: haie, mares, non pesticides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49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Une innovation juridique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948" y="154732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Compléter la protection réglementaire obligatoire</a:t>
            </a:r>
          </a:p>
          <a:p>
            <a:r>
              <a:rPr lang="fr-FR" dirty="0"/>
              <a:t>Protéger volontairement l’environnement d’une propriété privée</a:t>
            </a:r>
          </a:p>
          <a:p>
            <a:r>
              <a:rPr lang="fr-FR" dirty="0"/>
              <a:t>Garantir la durabilité d’un usage d’une propriété favorable à l’environnement</a:t>
            </a:r>
          </a:p>
          <a:p>
            <a:r>
              <a:rPr lang="fr-FR" dirty="0"/>
              <a:t>Rendre les propriétaires porteurs de </a:t>
            </a:r>
            <a:r>
              <a:rPr lang="fr-FR" b="1" dirty="0"/>
              <a:t>l’intérêt</a:t>
            </a:r>
            <a:r>
              <a:rPr lang="fr-FR" dirty="0"/>
              <a:t> général environnemental</a:t>
            </a:r>
          </a:p>
          <a:p>
            <a:r>
              <a:rPr lang="fr-FR" dirty="0"/>
              <a:t>Instituer un contrat environnemental garant de la liberté contractuelle</a:t>
            </a:r>
          </a:p>
          <a:p>
            <a:r>
              <a:rPr lang="fr-FR" dirty="0"/>
              <a:t>Art 2 de la Charte constitutionnelle: toute personne a le devoir de prendre part à la préservation et à l’amélioration de l’environnement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24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               Droit comparé et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Etats Unis 1960      conservation </a:t>
            </a:r>
            <a:r>
              <a:rPr lang="fr-FR" dirty="0" err="1"/>
              <a:t>easement</a:t>
            </a:r>
            <a:r>
              <a:rPr lang="fr-FR" dirty="0"/>
              <a:t>  :</a:t>
            </a:r>
            <a:r>
              <a:rPr lang="fr-FR"/>
              <a:t>140000 contrats+ </a:t>
            </a:r>
            <a:r>
              <a:rPr lang="fr-FR" dirty="0"/>
              <a:t>Canada</a:t>
            </a:r>
          </a:p>
          <a:p>
            <a:r>
              <a:rPr lang="fr-FR" dirty="0"/>
              <a:t>Australie , Nouvelle Zélande 1977    conservation covenant</a:t>
            </a:r>
          </a:p>
          <a:p>
            <a:r>
              <a:rPr lang="fr-FR" dirty="0"/>
              <a:t>Chili  2016 droit réel de conservation environnemental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CRIDEAU (LIMOGES) 1997 étude  Mme  C. </a:t>
            </a:r>
            <a:r>
              <a:rPr lang="fr-FR" dirty="0" err="1"/>
              <a:t>Giraudel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SFDE  2004   G. Martin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93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101214"/>
            <a:ext cx="10515600" cy="34121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>
                <a:latin typeface="Myriad Pro" panose="020B0503030403020204" pitchFamily="34" charset="0"/>
              </a:rPr>
              <a:t>Créé avec la loi Biodiversité et paysages 2016</a:t>
            </a:r>
          </a:p>
          <a:p>
            <a:pPr marL="0" indent="0">
              <a:buNone/>
            </a:pPr>
            <a:r>
              <a:rPr lang="fr-FR" sz="2000" dirty="0">
                <a:latin typeface="Myriad Pro" panose="020B0503030403020204" pitchFamily="34" charset="0"/>
              </a:rPr>
              <a:t>Un seul article L.132-3 Code de l’environnement</a:t>
            </a:r>
          </a:p>
          <a:p>
            <a:pPr marL="0" indent="0">
              <a:buNone/>
            </a:pPr>
            <a:endParaRPr lang="fr-FR" sz="200" b="1" dirty="0">
              <a:solidFill>
                <a:srgbClr val="39B10F"/>
              </a:solidFill>
              <a:latin typeface="Myriad Pro" panose="020B0503030403020204" pitchFamily="34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39B10F"/>
                </a:solidFill>
                <a:latin typeface="Myriad Pro" panose="020B0503030403020204" pitchFamily="34" charset="0"/>
              </a:rPr>
              <a:t>C’est quoi une ORE ???? Remplace les réserves volontaires abrogées en 2002</a:t>
            </a:r>
          </a:p>
          <a:p>
            <a:pPr marL="0" indent="0">
              <a:buNone/>
            </a:pPr>
            <a:r>
              <a:rPr lang="fr-FR" sz="2000" dirty="0">
                <a:latin typeface="Myriad Pro" panose="020B0503030403020204" pitchFamily="34" charset="0"/>
              </a:rPr>
              <a:t>Un </a:t>
            </a: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Myriad Pro" panose="020B0503030403020204" pitchFamily="34" charset="0"/>
              </a:rPr>
              <a:t>CONTRAT</a:t>
            </a:r>
            <a:r>
              <a:rPr lang="fr-FR" sz="2000" dirty="0">
                <a:latin typeface="Myriad Pro" panose="020B0503030403020204" pitchFamily="34" charset="0"/>
              </a:rPr>
              <a:t> par lequel le propriétaire attache</a:t>
            </a:r>
          </a:p>
          <a:p>
            <a:pPr marL="717550" indent="0">
              <a:buNone/>
            </a:pPr>
            <a:r>
              <a:rPr lang="fr-FR" sz="2000" dirty="0">
                <a:latin typeface="Myriad Pro" panose="020B0503030403020204" pitchFamily="34" charset="0"/>
              </a:rPr>
              <a:t>-  des </a:t>
            </a:r>
            <a:r>
              <a:rPr lang="fr-FR" sz="2000" b="1" dirty="0">
                <a:solidFill>
                  <a:srgbClr val="FF6600"/>
                </a:solidFill>
                <a:latin typeface="Myriad Pro" panose="020B0503030403020204" pitchFamily="34" charset="0"/>
              </a:rPr>
              <a:t>O</a:t>
            </a:r>
            <a:r>
              <a:rPr lang="fr-FR" sz="2000" dirty="0">
                <a:latin typeface="Myriad Pro" panose="020B0503030403020204" pitchFamily="34" charset="0"/>
              </a:rPr>
              <a:t>bligations de faire ou ne pas faire</a:t>
            </a:r>
          </a:p>
          <a:p>
            <a:pPr marL="717550" indent="0">
              <a:buNone/>
            </a:pPr>
            <a:r>
              <a:rPr lang="fr-FR" sz="2000" b="1" dirty="0">
                <a:latin typeface="Myriad Pro" panose="020B0503030403020204" pitchFamily="34" charset="0"/>
              </a:rPr>
              <a:t>-  </a:t>
            </a:r>
            <a:r>
              <a:rPr lang="fr-FR" sz="2000" dirty="0">
                <a:latin typeface="Myriad Pro" panose="020B0503030403020204" pitchFamily="34" charset="0"/>
              </a:rPr>
              <a:t>à un bien immobilier (</a:t>
            </a:r>
            <a:r>
              <a:rPr lang="fr-FR" sz="2000" b="1" dirty="0">
                <a:solidFill>
                  <a:srgbClr val="FF6600"/>
                </a:solidFill>
                <a:latin typeface="Myriad Pro" panose="020B0503030403020204" pitchFamily="34" charset="0"/>
              </a:rPr>
              <a:t>R</a:t>
            </a:r>
            <a:r>
              <a:rPr lang="fr-FR" sz="2000" dirty="0">
                <a:latin typeface="Myriad Pro" panose="020B0503030403020204" pitchFamily="34" charset="0"/>
              </a:rPr>
              <a:t>éelles)</a:t>
            </a:r>
          </a:p>
          <a:p>
            <a:pPr marL="717550" indent="0">
              <a:buNone/>
            </a:pPr>
            <a:r>
              <a:rPr lang="fr-FR" sz="2000" dirty="0">
                <a:latin typeface="Myriad Pro" panose="020B0503030403020204" pitchFamily="34" charset="0"/>
              </a:rPr>
              <a:t>-  avec pour finalité la préservation de l’</a:t>
            </a:r>
            <a:r>
              <a:rPr lang="fr-FR" sz="2000" b="1" dirty="0">
                <a:solidFill>
                  <a:srgbClr val="FF6600"/>
                </a:solidFill>
                <a:latin typeface="Myriad Pro" panose="020B0503030403020204" pitchFamily="34" charset="0"/>
              </a:rPr>
              <a:t>E</a:t>
            </a:r>
            <a:r>
              <a:rPr lang="fr-FR" sz="2000" dirty="0">
                <a:latin typeface="Myriad Pro" panose="020B0503030403020204" pitchFamily="34" charset="0"/>
              </a:rPr>
              <a:t>nvironnement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4</a:t>
            </a:fld>
            <a:endParaRPr lang="fr-FR"/>
          </a:p>
        </p:txBody>
      </p:sp>
      <p:grpSp>
        <p:nvGrpSpPr>
          <p:cNvPr id="31" name="Groupe 30"/>
          <p:cNvGrpSpPr/>
          <p:nvPr/>
        </p:nvGrpSpPr>
        <p:grpSpPr>
          <a:xfrm>
            <a:off x="6666751" y="102148"/>
            <a:ext cx="1439677" cy="510228"/>
            <a:chOff x="2613421" y="2129102"/>
            <a:chExt cx="2901156" cy="1160462"/>
          </a:xfrm>
        </p:grpSpPr>
        <p:sp>
          <p:nvSpPr>
            <p:cNvPr id="32" name="Chevron 31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vron 4"/>
            <p:cNvSpPr/>
            <p:nvPr/>
          </p:nvSpPr>
          <p:spPr>
            <a:xfrm>
              <a:off x="3193653" y="2129102"/>
              <a:ext cx="1811359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Pourquoi?</a:t>
              </a: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7867107" y="81959"/>
            <a:ext cx="1224770" cy="530942"/>
            <a:chOff x="2613421" y="2129102"/>
            <a:chExt cx="2949240" cy="11604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5" name="Chevron 34"/>
            <p:cNvSpPr/>
            <p:nvPr/>
          </p:nvSpPr>
          <p:spPr>
            <a:xfrm>
              <a:off x="2613421" y="2129102"/>
              <a:ext cx="2949240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vron 4"/>
            <p:cNvSpPr/>
            <p:nvPr/>
          </p:nvSpPr>
          <p:spPr>
            <a:xfrm>
              <a:off x="3282102" y="2180260"/>
              <a:ext cx="1357083" cy="9594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Où ?</a:t>
              </a: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8858451" y="92316"/>
            <a:ext cx="1559025" cy="510228"/>
            <a:chOff x="2613421" y="2129102"/>
            <a:chExt cx="2901156" cy="1160462"/>
          </a:xfrm>
        </p:grpSpPr>
        <p:sp>
          <p:nvSpPr>
            <p:cNvPr id="38" name="Chevron 37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Chevron 4"/>
            <p:cNvSpPr/>
            <p:nvPr/>
          </p:nvSpPr>
          <p:spPr>
            <a:xfrm>
              <a:off x="3193652" y="2129102"/>
              <a:ext cx="1870936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Quels effets ?</a:t>
              </a: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3657021" y="92316"/>
            <a:ext cx="1545863" cy="542321"/>
            <a:chOff x="333741" y="0"/>
            <a:chExt cx="1705263" cy="414502"/>
          </a:xfrm>
          <a:solidFill>
            <a:schemeClr val="accent1">
              <a:lumMod val="75000"/>
            </a:schemeClr>
          </a:solidFill>
        </p:grpSpPr>
        <p:sp>
          <p:nvSpPr>
            <p:cNvPr id="44" name="Chevron 43"/>
            <p:cNvSpPr/>
            <p:nvPr/>
          </p:nvSpPr>
          <p:spPr>
            <a:xfrm>
              <a:off x="333741" y="0"/>
              <a:ext cx="1705263" cy="41450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vron 4"/>
            <p:cNvSpPr/>
            <p:nvPr/>
          </p:nvSpPr>
          <p:spPr>
            <a:xfrm>
              <a:off x="643035" y="16212"/>
              <a:ext cx="1075938" cy="3982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kern="1200" dirty="0">
                  <a:latin typeface="Myriad Pro Cond" panose="020B0506030403020204" pitchFamily="34" charset="0"/>
                </a:rPr>
                <a:t>Les caractères du contrat </a:t>
              </a: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688980" y="92316"/>
            <a:ext cx="1212823" cy="531439"/>
            <a:chOff x="1581823" y="0"/>
            <a:chExt cx="1580381" cy="414502"/>
          </a:xfrm>
        </p:grpSpPr>
        <p:sp>
          <p:nvSpPr>
            <p:cNvPr id="47" name="Chevron 46"/>
            <p:cNvSpPr/>
            <p:nvPr/>
          </p:nvSpPr>
          <p:spPr>
            <a:xfrm>
              <a:off x="1581823" y="0"/>
              <a:ext cx="1580381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Chevron 4"/>
            <p:cNvSpPr/>
            <p:nvPr/>
          </p:nvSpPr>
          <p:spPr>
            <a:xfrm>
              <a:off x="1789074" y="0"/>
              <a:ext cx="1165879" cy="414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Quoi ?</a:t>
              </a:r>
              <a:endParaRPr lang="fr-FR" sz="1000" kern="1200" dirty="0">
                <a:solidFill>
                  <a:schemeClr val="bg1"/>
                </a:solidFill>
                <a:latin typeface="Myriad Pro Cond" panose="020B0506030403020204" pitchFamily="34" charset="0"/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4977564" y="102148"/>
            <a:ext cx="948594" cy="521110"/>
            <a:chOff x="1575787" y="0"/>
            <a:chExt cx="860106" cy="41450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0" name="Chevron 49"/>
            <p:cNvSpPr/>
            <p:nvPr/>
          </p:nvSpPr>
          <p:spPr>
            <a:xfrm>
              <a:off x="1575787" y="0"/>
              <a:ext cx="860106" cy="414502"/>
            </a:xfrm>
            <a:prstGeom prst="chevron">
              <a:avLst/>
            </a:prstGeom>
            <a:grp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51" name="Chevron 4"/>
            <p:cNvSpPr/>
            <p:nvPr/>
          </p:nvSpPr>
          <p:spPr>
            <a:xfrm>
              <a:off x="1813316" y="30251"/>
              <a:ext cx="415326" cy="3297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Qui ?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7306685" y="2494589"/>
            <a:ext cx="4407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>
                <a:latin typeface="Myriad Pro" panose="020B0503030403020204" pitchFamily="34" charset="0"/>
              </a:rPr>
              <a:t>L’ORE est un </a:t>
            </a:r>
            <a:r>
              <a:rPr lang="fr-FR" sz="2800" b="1" i="1" dirty="0">
                <a:latin typeface="Myriad Pro" panose="020B0503030403020204" pitchFamily="34" charset="0"/>
              </a:rPr>
              <a:t>outil </a:t>
            </a:r>
            <a:r>
              <a:rPr lang="fr-FR" sz="2400" i="1" dirty="0">
                <a:latin typeface="Myriad Pro" panose="020B0503030403020204" pitchFamily="34" charset="0"/>
              </a:rPr>
              <a:t>pas un remède !</a:t>
            </a:r>
          </a:p>
        </p:txBody>
      </p:sp>
      <p:pic>
        <p:nvPicPr>
          <p:cNvPr id="55" name="Picture 2" descr="Résultat de recherche d'images pour &quot;logo homme png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765" y="4651418"/>
            <a:ext cx="1321504" cy="16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ZoneTexte 55"/>
          <p:cNvSpPr txBox="1"/>
          <p:nvPr/>
        </p:nvSpPr>
        <p:spPr>
          <a:xfrm>
            <a:off x="1327913" y="5352259"/>
            <a:ext cx="16592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9B10F"/>
                </a:solidFill>
                <a:latin typeface="Myriad Pro" panose="020B0503030403020204" pitchFamily="34" charset="0"/>
              </a:rPr>
              <a:t>Propriétaires </a:t>
            </a:r>
          </a:p>
        </p:txBody>
      </p:sp>
      <p:sp>
        <p:nvSpPr>
          <p:cNvPr id="57" name="Flèche droite 56"/>
          <p:cNvSpPr/>
          <p:nvPr/>
        </p:nvSpPr>
        <p:spPr>
          <a:xfrm>
            <a:off x="3728874" y="5294136"/>
            <a:ext cx="3063375" cy="4621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Myriad Pro" panose="020B0503030403020204" pitchFamily="34" charset="0"/>
              </a:rPr>
              <a:t>Obligations de faire ou ne pas faire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7921236" y="5314066"/>
            <a:ext cx="2709172" cy="9026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Myriad Pro" panose="020B0503030403020204" pitchFamily="34" charset="0"/>
              </a:rPr>
              <a:t>COCONTRACTANT</a:t>
            </a:r>
            <a:endParaRPr lang="fr-FR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9" name="Flèche gauche 58"/>
          <p:cNvSpPr/>
          <p:nvPr/>
        </p:nvSpPr>
        <p:spPr>
          <a:xfrm>
            <a:off x="3707409" y="5875444"/>
            <a:ext cx="3111240" cy="48090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Myriad Pro" panose="020B0503030403020204" pitchFamily="34" charset="0"/>
              </a:rPr>
              <a:t>Obligations de faire ou ne pas faire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23207" y="4940427"/>
            <a:ext cx="3503735" cy="146414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yriad Pro" panose="020B0503030403020204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4152170" y="4668115"/>
            <a:ext cx="232406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Myriad Pro" panose="020B0503030403020204" pitchFamily="34" charset="0"/>
              </a:rPr>
              <a:t>Obligations réelles environnementales</a:t>
            </a:r>
          </a:p>
        </p:txBody>
      </p:sp>
    </p:spTree>
    <p:extLst>
      <p:ext uri="{BB962C8B-B14F-4D97-AF65-F5344CB8AC3E}">
        <p14:creationId xmlns:p14="http://schemas.microsoft.com/office/powerpoint/2010/main" val="324372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>
                <a:latin typeface="Myriad Pro" panose="020B0503030403020204" pitchFamily="34" charset="0"/>
              </a:rPr>
              <a:t>5</a:t>
            </a:fld>
            <a:endParaRPr lang="fr-FR">
              <a:latin typeface="Myriad Pro" panose="020B0503030403020204" pitchFamily="34" charset="0"/>
            </a:endParaRPr>
          </a:p>
        </p:txBody>
      </p:sp>
      <p:sp>
        <p:nvSpPr>
          <p:cNvPr id="28" name="Espace réservé du contenu 1"/>
          <p:cNvSpPr txBox="1">
            <a:spLocks/>
          </p:cNvSpPr>
          <p:nvPr/>
        </p:nvSpPr>
        <p:spPr>
          <a:xfrm>
            <a:off x="419100" y="1365160"/>
            <a:ext cx="11295010" cy="50248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>
                <a:solidFill>
                  <a:srgbClr val="39B10F"/>
                </a:solidFill>
                <a:latin typeface="Myriad Pro Cond" panose="020B0506030403020204" pitchFamily="34" charset="0"/>
              </a:rPr>
              <a:t>Les finalités de l’ORE</a:t>
            </a:r>
          </a:p>
          <a:p>
            <a:pPr marL="0" indent="0">
              <a:buNone/>
            </a:pPr>
            <a:endParaRPr lang="fr-FR" sz="2400" dirty="0">
              <a:latin typeface="Myriad Pro Cond" panose="020B0506030403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Myriad Pro Cond" panose="020B0506030403020204" pitchFamily="34" charset="0"/>
              </a:rPr>
              <a:t>L’article L.132-3 C.envt liste la ou les finalités de l’ORE </a:t>
            </a:r>
          </a:p>
          <a:p>
            <a:pPr marL="723900" indent="-444500">
              <a:buFont typeface="Wingdings" panose="05000000000000000000" pitchFamily="2" charset="2"/>
              <a:buChar char="q"/>
            </a:pPr>
            <a:r>
              <a:rPr lang="fr-FR" sz="2400" i="1" dirty="0">
                <a:latin typeface="Myriad Pro Cond" panose="020B0506030403020204" pitchFamily="34" charset="0"/>
              </a:rPr>
              <a:t>le maintien ; </a:t>
            </a:r>
          </a:p>
          <a:p>
            <a:pPr marL="723900" indent="-444500">
              <a:buFont typeface="Wingdings" panose="05000000000000000000" pitchFamily="2" charset="2"/>
              <a:buChar char="q"/>
            </a:pPr>
            <a:r>
              <a:rPr lang="fr-FR" sz="2400" i="1" dirty="0">
                <a:latin typeface="Myriad Pro Cond" panose="020B0506030403020204" pitchFamily="34" charset="0"/>
              </a:rPr>
              <a:t>la conservation ; </a:t>
            </a:r>
          </a:p>
          <a:p>
            <a:pPr marL="723900" indent="-444500">
              <a:buFont typeface="Wingdings" panose="05000000000000000000" pitchFamily="2" charset="2"/>
              <a:buChar char="q"/>
            </a:pPr>
            <a:r>
              <a:rPr lang="fr-FR" sz="2400" i="1" dirty="0">
                <a:latin typeface="Myriad Pro Cond" panose="020B0506030403020204" pitchFamily="34" charset="0"/>
              </a:rPr>
              <a:t>la gestion ;</a:t>
            </a:r>
          </a:p>
          <a:p>
            <a:pPr marL="723900" indent="-444500">
              <a:buFont typeface="Wingdings" panose="05000000000000000000" pitchFamily="2" charset="2"/>
              <a:buChar char="q"/>
            </a:pPr>
            <a:r>
              <a:rPr lang="fr-FR" sz="2400" i="1" dirty="0">
                <a:latin typeface="Myriad Pro Cond" panose="020B0506030403020204" pitchFamily="34" charset="0"/>
              </a:rPr>
              <a:t>la restauration </a:t>
            </a:r>
          </a:p>
          <a:p>
            <a:pPr marL="0" indent="0">
              <a:buNone/>
            </a:pPr>
            <a:endParaRPr lang="fr-FR" sz="2400" i="1" dirty="0">
              <a:latin typeface="Myriad Pro Cond" panose="020B0506030403020204" pitchFamily="34" charset="0"/>
            </a:endParaRPr>
          </a:p>
          <a:p>
            <a:pPr marL="45720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Myriad Pro Cond" panose="020B0506030403020204" pitchFamily="34" charset="0"/>
              </a:rPr>
              <a:t>La</a:t>
            </a:r>
            <a:r>
              <a:rPr lang="fr-FR" sz="2400" b="1" dirty="0">
                <a:latin typeface="Myriad Pro Cond" panose="020B0506030403020204" pitchFamily="34" charset="0"/>
              </a:rPr>
              <a:t> biodiversité </a:t>
            </a:r>
            <a:r>
              <a:rPr lang="fr-FR" sz="2400" dirty="0">
                <a:latin typeface="Myriad Pro Cond" panose="020B0506030403020204" pitchFamily="34" charset="0"/>
              </a:rPr>
              <a:t>ou  toutes les </a:t>
            </a:r>
            <a:r>
              <a:rPr lang="fr-FR" sz="2400" b="1" dirty="0">
                <a:latin typeface="Myriad Pro Cond" panose="020B0506030403020204" pitchFamily="34" charset="0"/>
              </a:rPr>
              <a:t>fonctions écologiques </a:t>
            </a:r>
            <a:r>
              <a:rPr lang="fr-FR" sz="2400" dirty="0">
                <a:latin typeface="Myriad Pro Cond" panose="020B0506030403020204" pitchFamily="34" charset="0"/>
              </a:rPr>
              <a:t> peuvent faire l’objet d’une ORE</a:t>
            </a:r>
          </a:p>
          <a:p>
            <a:pPr marL="45720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Myriad Pro Cond" panose="020B0506030403020204" pitchFamily="34" charset="0"/>
              </a:rPr>
              <a:t>Pas de hiérarchie entre elles </a:t>
            </a:r>
          </a:p>
          <a:p>
            <a:pPr marL="45720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Myriad Pro Cond" panose="020B0506030403020204" pitchFamily="34" charset="0"/>
              </a:rPr>
              <a:t>L’ORE peut avoir une ou plusieurs des finalités</a:t>
            </a:r>
          </a:p>
        </p:txBody>
      </p:sp>
      <p:sp>
        <p:nvSpPr>
          <p:cNvPr id="5" name="Accolade fermante 4"/>
          <p:cNvSpPr/>
          <p:nvPr/>
        </p:nvSpPr>
        <p:spPr>
          <a:xfrm>
            <a:off x="3560218" y="2694116"/>
            <a:ext cx="253957" cy="1477834"/>
          </a:xfrm>
          <a:prstGeom prst="rightBrace">
            <a:avLst>
              <a:gd name="adj1" fmla="val 8333"/>
              <a:gd name="adj2" fmla="val 5081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426282" y="3168258"/>
            <a:ext cx="5859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latin typeface="Myriad Pro Cond" panose="020B0506030403020204" pitchFamily="34" charset="0"/>
              </a:rPr>
              <a:t>d'éléments de la biodiversité ou de fonctions écologiques</a:t>
            </a:r>
            <a:endParaRPr lang="fr-FR" sz="2400" dirty="0"/>
          </a:p>
        </p:txBody>
      </p:sp>
      <p:grpSp>
        <p:nvGrpSpPr>
          <p:cNvPr id="29" name="Groupe 28"/>
          <p:cNvGrpSpPr/>
          <p:nvPr/>
        </p:nvGrpSpPr>
        <p:grpSpPr>
          <a:xfrm>
            <a:off x="7009651" y="65010"/>
            <a:ext cx="1439677" cy="510228"/>
            <a:chOff x="2613421" y="2129102"/>
            <a:chExt cx="2901156" cy="1160462"/>
          </a:xfrm>
          <a:solidFill>
            <a:schemeClr val="accent1">
              <a:lumMod val="75000"/>
            </a:schemeClr>
          </a:solidFill>
        </p:grpSpPr>
        <p:sp>
          <p:nvSpPr>
            <p:cNvPr id="30" name="Chevron 29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Chevron 4"/>
            <p:cNvSpPr/>
            <p:nvPr/>
          </p:nvSpPr>
          <p:spPr>
            <a:xfrm>
              <a:off x="3245029" y="2211963"/>
              <a:ext cx="1759982" cy="10776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kern="1200" dirty="0">
                  <a:latin typeface="Myriad Pro Cond" panose="020B0506030403020204" pitchFamily="34" charset="0"/>
                </a:rPr>
                <a:t>Pourquoi?</a:t>
              </a: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8210007" y="44821"/>
            <a:ext cx="1224770" cy="530942"/>
            <a:chOff x="2613421" y="2129102"/>
            <a:chExt cx="2949240" cy="11604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3" name="Chevron 32"/>
            <p:cNvSpPr/>
            <p:nvPr/>
          </p:nvSpPr>
          <p:spPr>
            <a:xfrm>
              <a:off x="2613421" y="2129102"/>
              <a:ext cx="2949240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hevron 4"/>
            <p:cNvSpPr/>
            <p:nvPr/>
          </p:nvSpPr>
          <p:spPr>
            <a:xfrm>
              <a:off x="3282102" y="2180260"/>
              <a:ext cx="1357083" cy="9594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Où ?</a:t>
              </a: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9201351" y="55178"/>
            <a:ext cx="1559025" cy="510228"/>
            <a:chOff x="2613421" y="2129102"/>
            <a:chExt cx="2901156" cy="1160462"/>
          </a:xfrm>
        </p:grpSpPr>
        <p:sp>
          <p:nvSpPr>
            <p:cNvPr id="36" name="Chevron 35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Chevron 4"/>
            <p:cNvSpPr/>
            <p:nvPr/>
          </p:nvSpPr>
          <p:spPr>
            <a:xfrm>
              <a:off x="3193652" y="2129102"/>
              <a:ext cx="1870936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Quels effets ?</a:t>
              </a: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3999921" y="55178"/>
            <a:ext cx="1545863" cy="542321"/>
            <a:chOff x="333741" y="0"/>
            <a:chExt cx="1705263" cy="414502"/>
          </a:xfrm>
        </p:grpSpPr>
        <p:sp>
          <p:nvSpPr>
            <p:cNvPr id="42" name="Chevron 41"/>
            <p:cNvSpPr/>
            <p:nvPr/>
          </p:nvSpPr>
          <p:spPr>
            <a:xfrm>
              <a:off x="333741" y="0"/>
              <a:ext cx="1705263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Chevron 4"/>
            <p:cNvSpPr/>
            <p:nvPr/>
          </p:nvSpPr>
          <p:spPr>
            <a:xfrm>
              <a:off x="643035" y="16212"/>
              <a:ext cx="1075938" cy="3982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Les caractères du contrat </a:t>
              </a: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6031880" y="55178"/>
            <a:ext cx="1212823" cy="531439"/>
            <a:chOff x="1581823" y="0"/>
            <a:chExt cx="1580381" cy="414502"/>
          </a:xfrm>
        </p:grpSpPr>
        <p:sp>
          <p:nvSpPr>
            <p:cNvPr id="45" name="Chevron 44"/>
            <p:cNvSpPr/>
            <p:nvPr/>
          </p:nvSpPr>
          <p:spPr>
            <a:xfrm>
              <a:off x="1581823" y="0"/>
              <a:ext cx="1580381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Chevron 4"/>
            <p:cNvSpPr/>
            <p:nvPr/>
          </p:nvSpPr>
          <p:spPr>
            <a:xfrm>
              <a:off x="1789074" y="0"/>
              <a:ext cx="1165879" cy="414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Quoi ?</a:t>
              </a:r>
              <a:endParaRPr lang="fr-FR" sz="1000" kern="1200" dirty="0">
                <a:solidFill>
                  <a:schemeClr val="bg1"/>
                </a:solidFill>
                <a:latin typeface="Myriad Pro Cond" panose="020B0506030403020204" pitchFamily="34" charset="0"/>
              </a:endParaRP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5320464" y="65010"/>
            <a:ext cx="948594" cy="521110"/>
            <a:chOff x="1575787" y="0"/>
            <a:chExt cx="860106" cy="414502"/>
          </a:xfrm>
          <a:solidFill>
            <a:schemeClr val="accent1">
              <a:lumMod val="75000"/>
            </a:schemeClr>
          </a:solidFill>
        </p:grpSpPr>
        <p:sp>
          <p:nvSpPr>
            <p:cNvPr id="48" name="Chevron 47"/>
            <p:cNvSpPr/>
            <p:nvPr/>
          </p:nvSpPr>
          <p:spPr>
            <a:xfrm>
              <a:off x="1575787" y="0"/>
              <a:ext cx="860106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9" name="Chevron 4"/>
            <p:cNvSpPr/>
            <p:nvPr/>
          </p:nvSpPr>
          <p:spPr>
            <a:xfrm>
              <a:off x="1813316" y="30251"/>
              <a:ext cx="415326" cy="3297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Qui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96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>
                <a:latin typeface="Myriad Pro" panose="020B0503030403020204" pitchFamily="34" charset="0"/>
              </a:rPr>
              <a:t>6</a:t>
            </a:fld>
            <a:endParaRPr lang="fr-FR">
              <a:latin typeface="Myriad Pro" panose="020B0503030403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latin typeface="Myriad Pro Cond" panose="020B0506030403020204" pitchFamily="34" charset="0"/>
              </a:rPr>
              <a:t>Partout</a:t>
            </a:r>
            <a:r>
              <a:rPr lang="fr-FR" sz="2400" dirty="0">
                <a:latin typeface="Myriad Pro Cond" panose="020B0506030403020204" pitchFamily="34" charset="0"/>
              </a:rPr>
              <a:t> en France</a:t>
            </a:r>
          </a:p>
          <a:p>
            <a:pPr marL="0" indent="0">
              <a:buNone/>
            </a:pPr>
            <a:r>
              <a:rPr lang="fr-FR" sz="2400" dirty="0">
                <a:latin typeface="Myriad Pro Cond" panose="020B0506030403020204" pitchFamily="34" charset="0"/>
              </a:rPr>
              <a:t>	      Pas de critère géographique  ni scientifique (espace ordinaire ou extraordinaire)</a:t>
            </a:r>
          </a:p>
          <a:p>
            <a:pPr marL="0" indent="0">
              <a:buNone/>
            </a:pPr>
            <a:r>
              <a:rPr lang="fr-FR" sz="2400" dirty="0">
                <a:latin typeface="Myriad Pro Cond" panose="020B0506030403020204" pitchFamily="34" charset="0"/>
              </a:rPr>
              <a:t>	      Pas de zonage </a:t>
            </a:r>
            <a:r>
              <a:rPr lang="fr-FR" sz="2000" i="1" dirty="0">
                <a:latin typeface="Myriad Pro Cond" panose="020B0506030403020204" pitchFamily="34" charset="0"/>
              </a:rPr>
              <a:t>(</a:t>
            </a:r>
            <a:r>
              <a:rPr lang="fr-FR" sz="2000" i="1" dirty="0" err="1">
                <a:latin typeface="Myriad Pro Cond" panose="020B0506030403020204" pitchFamily="34" charset="0"/>
              </a:rPr>
              <a:t>envt</a:t>
            </a:r>
            <a:r>
              <a:rPr lang="fr-FR" sz="2000" i="1" dirty="0">
                <a:latin typeface="Myriad Pro Cond" panose="020B0506030403020204" pitchFamily="34" charset="0"/>
              </a:rPr>
              <a:t>/urbanisme)</a:t>
            </a:r>
            <a:endParaRPr lang="fr-FR" sz="2400" i="1" dirty="0">
              <a:latin typeface="Myriad Pro Cond" panose="020B0506030403020204" pitchFamily="34" charset="0"/>
            </a:endParaRPr>
          </a:p>
          <a:p>
            <a:pPr marL="0" indent="0">
              <a:buNone/>
            </a:pPr>
            <a:endParaRPr lang="fr-FR" sz="800" dirty="0">
              <a:latin typeface="Myriad Pro Cond" panose="020B0506030403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Myriad Pro Cond" panose="020B0506030403020204" pitchFamily="34" charset="0"/>
              </a:rPr>
              <a:t>Sur les </a:t>
            </a:r>
            <a:r>
              <a:rPr lang="fr-FR" sz="2400" b="1" dirty="0">
                <a:latin typeface="Myriad Pro Cond" panose="020B0506030403020204" pitchFamily="34" charset="0"/>
              </a:rPr>
              <a:t>biens IMMOBILIERS</a:t>
            </a:r>
          </a:p>
          <a:p>
            <a:pPr marL="723900">
              <a:buFont typeface="Wingdings" panose="05000000000000000000" pitchFamily="2" charset="2"/>
              <a:buChar char="q"/>
            </a:pPr>
            <a:r>
              <a:rPr lang="fr-FR" sz="2400" dirty="0">
                <a:latin typeface="Myriad Pro Cond" panose="020B0506030403020204" pitchFamily="34" charset="0"/>
              </a:rPr>
              <a:t> bâtis </a:t>
            </a:r>
          </a:p>
          <a:p>
            <a:pPr marL="723900">
              <a:buFont typeface="Wingdings" panose="05000000000000000000" pitchFamily="2" charset="2"/>
              <a:buChar char="q"/>
            </a:pPr>
            <a:r>
              <a:rPr lang="fr-FR" sz="2400" dirty="0">
                <a:latin typeface="Myriad Pro Cond" panose="020B0506030403020204" pitchFamily="34" charset="0"/>
              </a:rPr>
              <a:t> non bâtis </a:t>
            </a:r>
          </a:p>
          <a:p>
            <a:pPr marL="1181100" lvl="1">
              <a:buFont typeface="Wingdings" panose="05000000000000000000" pitchFamily="2" charset="2"/>
              <a:buChar char="q"/>
            </a:pPr>
            <a:r>
              <a:rPr lang="fr-FR" sz="2000" dirty="0">
                <a:latin typeface="Myriad Pro Cond" panose="020B0506030403020204" pitchFamily="34" charset="0"/>
              </a:rPr>
              <a:t> La terre</a:t>
            </a:r>
          </a:p>
          <a:p>
            <a:pPr marL="1181100" lvl="1">
              <a:buFont typeface="Wingdings" panose="05000000000000000000" pitchFamily="2" charset="2"/>
              <a:buChar char="q"/>
            </a:pPr>
            <a:r>
              <a:rPr lang="fr-FR" sz="2000" dirty="0">
                <a:latin typeface="Myriad Pro Cond" panose="020B0506030403020204" pitchFamily="34" charset="0"/>
              </a:rPr>
              <a:t> Les arbres, les forêts</a:t>
            </a:r>
          </a:p>
          <a:p>
            <a:pPr marL="1181100" lvl="1">
              <a:buFont typeface="Wingdings" panose="05000000000000000000" pitchFamily="2" charset="2"/>
              <a:buChar char="q"/>
            </a:pPr>
            <a:r>
              <a:rPr lang="fr-FR" sz="2000" dirty="0">
                <a:latin typeface="Myriad Pro Cond" panose="020B0506030403020204" pitchFamily="34" charset="0"/>
              </a:rPr>
              <a:t> Les mares, les zones humides, les lacs etc.,</a:t>
            </a:r>
          </a:p>
          <a:p>
            <a:pPr marL="0" indent="0">
              <a:buNone/>
            </a:pPr>
            <a:r>
              <a:rPr lang="fr-FR" sz="2400" dirty="0">
                <a:latin typeface="Myriad Pro Cond" panose="020B0506030403020204" pitchFamily="34" charset="0"/>
              </a:rPr>
              <a:t>Sur tout ou partie d’une parcelle (ou ensemble de parcelles)</a:t>
            </a:r>
          </a:p>
          <a:p>
            <a:pPr marL="0" indent="0">
              <a:buNone/>
            </a:pPr>
            <a:endParaRPr lang="fr-FR" sz="2400" dirty="0">
              <a:latin typeface="Myriad Pro Cond" panose="020B0506030403020204" pitchFamily="34" charset="0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1117600" y="2057400"/>
            <a:ext cx="584200" cy="3175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>
            <a:off x="1117600" y="2501900"/>
            <a:ext cx="584200" cy="3175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6685801" y="83098"/>
            <a:ext cx="1439677" cy="510228"/>
            <a:chOff x="2613421" y="2129102"/>
            <a:chExt cx="2901156" cy="1160462"/>
          </a:xfrm>
        </p:grpSpPr>
        <p:sp>
          <p:nvSpPr>
            <p:cNvPr id="30" name="Chevron 29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Chevron 4"/>
            <p:cNvSpPr/>
            <p:nvPr/>
          </p:nvSpPr>
          <p:spPr>
            <a:xfrm>
              <a:off x="3193653" y="2129102"/>
              <a:ext cx="1811359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Pourquoi?</a:t>
              </a: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7886157" y="62909"/>
            <a:ext cx="1224770" cy="530942"/>
            <a:chOff x="2613421" y="2129102"/>
            <a:chExt cx="2949240" cy="1160462"/>
          </a:xfrm>
          <a:solidFill>
            <a:schemeClr val="accent1">
              <a:lumMod val="75000"/>
            </a:schemeClr>
          </a:solidFill>
        </p:grpSpPr>
        <p:sp>
          <p:nvSpPr>
            <p:cNvPr id="33" name="Chevron 32"/>
            <p:cNvSpPr/>
            <p:nvPr/>
          </p:nvSpPr>
          <p:spPr>
            <a:xfrm>
              <a:off x="2613421" y="2129102"/>
              <a:ext cx="2949240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hevron 4"/>
            <p:cNvSpPr/>
            <p:nvPr/>
          </p:nvSpPr>
          <p:spPr>
            <a:xfrm>
              <a:off x="3282102" y="2180260"/>
              <a:ext cx="1357083" cy="9594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dirty="0">
                  <a:latin typeface="Myriad Pro Cond" panose="020B0506030403020204" pitchFamily="34" charset="0"/>
                </a:rPr>
                <a:t>Où ?</a:t>
              </a: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8877501" y="73266"/>
            <a:ext cx="1559025" cy="510228"/>
            <a:chOff x="2613421" y="2129102"/>
            <a:chExt cx="2901156" cy="1160462"/>
          </a:xfrm>
        </p:grpSpPr>
        <p:sp>
          <p:nvSpPr>
            <p:cNvPr id="36" name="Chevron 35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Chevron 4"/>
            <p:cNvSpPr/>
            <p:nvPr/>
          </p:nvSpPr>
          <p:spPr>
            <a:xfrm>
              <a:off x="3193652" y="2129102"/>
              <a:ext cx="1870936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Quels effets ?</a:t>
              </a: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3676071" y="73266"/>
            <a:ext cx="1545863" cy="542321"/>
            <a:chOff x="333741" y="0"/>
            <a:chExt cx="1705263" cy="414502"/>
          </a:xfrm>
        </p:grpSpPr>
        <p:sp>
          <p:nvSpPr>
            <p:cNvPr id="42" name="Chevron 41"/>
            <p:cNvSpPr/>
            <p:nvPr/>
          </p:nvSpPr>
          <p:spPr>
            <a:xfrm>
              <a:off x="333741" y="0"/>
              <a:ext cx="1705263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Chevron 4"/>
            <p:cNvSpPr/>
            <p:nvPr/>
          </p:nvSpPr>
          <p:spPr>
            <a:xfrm>
              <a:off x="643035" y="16212"/>
              <a:ext cx="1075938" cy="3982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Les caractères du contrat </a:t>
              </a: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5708030" y="73266"/>
            <a:ext cx="1212823" cy="531439"/>
            <a:chOff x="1581823" y="0"/>
            <a:chExt cx="1580381" cy="414502"/>
          </a:xfrm>
        </p:grpSpPr>
        <p:sp>
          <p:nvSpPr>
            <p:cNvPr id="45" name="Chevron 44"/>
            <p:cNvSpPr/>
            <p:nvPr/>
          </p:nvSpPr>
          <p:spPr>
            <a:xfrm>
              <a:off x="1581823" y="0"/>
              <a:ext cx="1580381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Chevron 4"/>
            <p:cNvSpPr/>
            <p:nvPr/>
          </p:nvSpPr>
          <p:spPr>
            <a:xfrm>
              <a:off x="1789074" y="0"/>
              <a:ext cx="1165879" cy="414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Quoi ?</a:t>
              </a:r>
              <a:endParaRPr lang="fr-FR" sz="1000" kern="1200" dirty="0">
                <a:solidFill>
                  <a:schemeClr val="bg1"/>
                </a:solidFill>
                <a:latin typeface="Myriad Pro Cond" panose="020B0506030403020204" pitchFamily="34" charset="0"/>
              </a:endParaRP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4996614" y="83098"/>
            <a:ext cx="948594" cy="521110"/>
            <a:chOff x="1575787" y="0"/>
            <a:chExt cx="860106" cy="414502"/>
          </a:xfrm>
          <a:solidFill>
            <a:schemeClr val="accent1">
              <a:lumMod val="75000"/>
            </a:schemeClr>
          </a:solidFill>
        </p:grpSpPr>
        <p:sp>
          <p:nvSpPr>
            <p:cNvPr id="48" name="Chevron 47"/>
            <p:cNvSpPr/>
            <p:nvPr/>
          </p:nvSpPr>
          <p:spPr>
            <a:xfrm>
              <a:off x="1575787" y="0"/>
              <a:ext cx="860106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9" name="Chevron 4"/>
            <p:cNvSpPr/>
            <p:nvPr/>
          </p:nvSpPr>
          <p:spPr>
            <a:xfrm>
              <a:off x="1813316" y="30251"/>
              <a:ext cx="415326" cy="3297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Qui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664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>
                <a:latin typeface="Myriad Pro" panose="020B0503030403020204" pitchFamily="34" charset="0"/>
              </a:rPr>
              <a:t>7</a:t>
            </a:fld>
            <a:endParaRPr lang="fr-FR">
              <a:latin typeface="Myriad Pro" panose="020B0503030403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870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latin typeface="Myriad Pro Cond" panose="020B0506030403020204" pitchFamily="34" charset="0"/>
              </a:rPr>
              <a:t>Pour la durée du contrat </a:t>
            </a:r>
          </a:p>
          <a:p>
            <a:pPr marL="765175" indent="-457200">
              <a:buFont typeface="Wingdings" panose="05000000000000000000" pitchFamily="2" charset="2"/>
              <a:buChar char="ü"/>
            </a:pPr>
            <a:r>
              <a:rPr lang="fr-FR" sz="2400" dirty="0">
                <a:latin typeface="Myriad Pro Cond" panose="020B0506030403020204" pitchFamily="34" charset="0"/>
              </a:rPr>
              <a:t>Attachement des obligations au bien immobilier et non au propriétaire</a:t>
            </a:r>
          </a:p>
          <a:p>
            <a:pPr marL="765175" indent="-457200">
              <a:buFont typeface="Wingdings" panose="05000000000000000000" pitchFamily="2" charset="2"/>
              <a:buChar char="ü"/>
            </a:pPr>
            <a:endParaRPr lang="fr-FR" sz="2400" dirty="0">
              <a:latin typeface="Myriad Pro Cond" panose="020B0506030403020204" pitchFamily="34" charset="0"/>
            </a:endParaRPr>
          </a:p>
          <a:p>
            <a:pPr marL="765175" indent="-457200">
              <a:buFont typeface="Wingdings" panose="05000000000000000000" pitchFamily="2" charset="2"/>
              <a:buChar char=""/>
            </a:pPr>
            <a:r>
              <a:rPr lang="fr-FR" sz="2400" dirty="0">
                <a:latin typeface="Myriad Pro Cond" panose="020B0506030403020204" pitchFamily="34" charset="0"/>
              </a:rPr>
              <a:t>Transmission automatique des obligations </a:t>
            </a:r>
            <a:r>
              <a:rPr lang="fr-FR" dirty="0">
                <a:latin typeface="Myriad Pro Cond" panose="020B0506030403020204" pitchFamily="34" charset="0"/>
              </a:rPr>
              <a:t>à tous acquéreurs</a:t>
            </a:r>
          </a:p>
          <a:p>
            <a:pPr marL="765175" indent="-457200">
              <a:buFont typeface="Wingdings" panose="05000000000000000000" pitchFamily="2" charset="2"/>
              <a:buChar char=""/>
            </a:pPr>
            <a:endParaRPr lang="fr-FR" dirty="0">
              <a:latin typeface="Myriad Pro Cond" panose="020B0506030403020204" pitchFamily="34" charset="0"/>
            </a:endParaRPr>
          </a:p>
          <a:p>
            <a:pPr marL="765175" indent="-457200">
              <a:buFont typeface="Wingdings" panose="05000000000000000000" pitchFamily="2" charset="2"/>
              <a:buChar char=""/>
            </a:pPr>
            <a:r>
              <a:rPr lang="fr-FR" sz="2400" dirty="0">
                <a:latin typeface="Myriad Pro Cond" panose="020B0506030403020204" pitchFamily="34" charset="0"/>
              </a:rPr>
              <a:t>Obligation de mise en œuvre ;</a:t>
            </a:r>
          </a:p>
          <a:p>
            <a:pPr marL="1439863" lvl="1" indent="-239713">
              <a:buFont typeface="Wingdings" panose="05000000000000000000" pitchFamily="2" charset="2"/>
              <a:buChar char=""/>
            </a:pPr>
            <a:r>
              <a:rPr lang="fr-FR" sz="2000" dirty="0">
                <a:latin typeface="Myriad Pro Cond" panose="020B0506030403020204" pitchFamily="34" charset="0"/>
              </a:rPr>
              <a:t>Pour le propriétaire</a:t>
            </a:r>
          </a:p>
          <a:p>
            <a:pPr marL="1439863" lvl="1" indent="-239713">
              <a:buFont typeface="Wingdings" panose="05000000000000000000" pitchFamily="2" charset="2"/>
              <a:buChar char=""/>
            </a:pPr>
            <a:r>
              <a:rPr lang="fr-FR" sz="2000" dirty="0">
                <a:latin typeface="Myriad Pro Cond" panose="020B0506030403020204" pitchFamily="34" charset="0"/>
              </a:rPr>
              <a:t>Toute personne qui jouira du bien </a:t>
            </a:r>
          </a:p>
          <a:p>
            <a:pPr marL="1439863" lvl="1" indent="-239713">
              <a:buFont typeface="Wingdings" panose="05000000000000000000" pitchFamily="2" charset="2"/>
              <a:buChar char=""/>
            </a:pPr>
            <a:endParaRPr lang="fr-FR" sz="2000" dirty="0">
              <a:latin typeface="Myriad Pro Cond" panose="020B0506030403020204" pitchFamily="34" charset="0"/>
            </a:endParaRPr>
          </a:p>
          <a:p>
            <a:pPr marL="811213" lvl="1" indent="-342900">
              <a:buFont typeface="Wingdings" panose="05000000000000000000" pitchFamily="2" charset="2"/>
              <a:buChar char="ü"/>
            </a:pPr>
            <a:r>
              <a:rPr lang="fr-FR" dirty="0">
                <a:latin typeface="Myriad Pro Cond" panose="020B0506030403020204" pitchFamily="34" charset="0"/>
              </a:rPr>
              <a:t> Le contenu du contrat ne vaut que pour les parties</a:t>
            </a:r>
          </a:p>
          <a:p>
            <a:pPr marL="811213" lvl="1" indent="-342900">
              <a:buFont typeface="Wingdings" panose="05000000000000000000" pitchFamily="2" charset="2"/>
              <a:buChar char="ü"/>
            </a:pPr>
            <a:endParaRPr lang="fr-FR" dirty="0">
              <a:latin typeface="Myriad Pro Cond" panose="020B0506030403020204" pitchFamily="34" charset="0"/>
            </a:endParaRPr>
          </a:p>
          <a:p>
            <a:pPr marL="811213" lvl="1" indent="-342900">
              <a:buFont typeface="Wingdings" panose="05000000000000000000" pitchFamily="2" charset="2"/>
              <a:buChar char="ü"/>
            </a:pPr>
            <a:r>
              <a:rPr lang="fr-FR" dirty="0">
                <a:latin typeface="Myriad Pro Cond" panose="020B0506030403020204" pitchFamily="34" charset="0"/>
              </a:rPr>
              <a:t> Peut s’ajouter à des protections réglementaires </a:t>
            </a:r>
          </a:p>
        </p:txBody>
      </p:sp>
      <p:grpSp>
        <p:nvGrpSpPr>
          <p:cNvPr id="28" name="Groupe 27"/>
          <p:cNvGrpSpPr/>
          <p:nvPr/>
        </p:nvGrpSpPr>
        <p:grpSpPr>
          <a:xfrm>
            <a:off x="6933451" y="83098"/>
            <a:ext cx="1439677" cy="510228"/>
            <a:chOff x="2613421" y="2129102"/>
            <a:chExt cx="2901156" cy="1160462"/>
          </a:xfrm>
        </p:grpSpPr>
        <p:sp>
          <p:nvSpPr>
            <p:cNvPr id="29" name="Chevron 28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Chevron 4"/>
            <p:cNvSpPr/>
            <p:nvPr/>
          </p:nvSpPr>
          <p:spPr>
            <a:xfrm>
              <a:off x="3193653" y="2129102"/>
              <a:ext cx="1811359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Pourquoi?</a:t>
              </a: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8133807" y="62909"/>
            <a:ext cx="1224770" cy="530942"/>
            <a:chOff x="2613421" y="2129102"/>
            <a:chExt cx="2949240" cy="11604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2" name="Chevron 31"/>
            <p:cNvSpPr/>
            <p:nvPr/>
          </p:nvSpPr>
          <p:spPr>
            <a:xfrm>
              <a:off x="2613421" y="2129102"/>
              <a:ext cx="2949240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vron 4"/>
            <p:cNvSpPr/>
            <p:nvPr/>
          </p:nvSpPr>
          <p:spPr>
            <a:xfrm>
              <a:off x="3282102" y="2180260"/>
              <a:ext cx="1357083" cy="9594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Où ?</a:t>
              </a: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9125151" y="73266"/>
            <a:ext cx="1559025" cy="510228"/>
            <a:chOff x="2613421" y="2129102"/>
            <a:chExt cx="2901156" cy="1160462"/>
          </a:xfrm>
          <a:solidFill>
            <a:schemeClr val="accent1">
              <a:lumMod val="75000"/>
            </a:schemeClr>
          </a:solidFill>
        </p:grpSpPr>
        <p:sp>
          <p:nvSpPr>
            <p:cNvPr id="35" name="Chevron 34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vron 4"/>
            <p:cNvSpPr/>
            <p:nvPr/>
          </p:nvSpPr>
          <p:spPr>
            <a:xfrm>
              <a:off x="3185623" y="2297009"/>
              <a:ext cx="1807268" cy="9228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kern="1200" dirty="0">
                  <a:latin typeface="Myriad Pro Cond" panose="020B0506030403020204" pitchFamily="34" charset="0"/>
                </a:rPr>
                <a:t>Quels effets ?</a:t>
              </a: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923721" y="73266"/>
            <a:ext cx="1545863" cy="542321"/>
            <a:chOff x="333741" y="0"/>
            <a:chExt cx="1705263" cy="414502"/>
          </a:xfrm>
        </p:grpSpPr>
        <p:sp>
          <p:nvSpPr>
            <p:cNvPr id="41" name="Chevron 40"/>
            <p:cNvSpPr/>
            <p:nvPr/>
          </p:nvSpPr>
          <p:spPr>
            <a:xfrm>
              <a:off x="333741" y="0"/>
              <a:ext cx="1705263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hevron 4"/>
            <p:cNvSpPr/>
            <p:nvPr/>
          </p:nvSpPr>
          <p:spPr>
            <a:xfrm>
              <a:off x="643035" y="16212"/>
              <a:ext cx="1075938" cy="3982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Les caractères du contrat </a:t>
              </a: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5955680" y="73266"/>
            <a:ext cx="1212823" cy="531439"/>
            <a:chOff x="1581823" y="0"/>
            <a:chExt cx="1580381" cy="414502"/>
          </a:xfrm>
        </p:grpSpPr>
        <p:sp>
          <p:nvSpPr>
            <p:cNvPr id="44" name="Chevron 43"/>
            <p:cNvSpPr/>
            <p:nvPr/>
          </p:nvSpPr>
          <p:spPr>
            <a:xfrm>
              <a:off x="1581823" y="0"/>
              <a:ext cx="1580381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vron 4"/>
            <p:cNvSpPr/>
            <p:nvPr/>
          </p:nvSpPr>
          <p:spPr>
            <a:xfrm>
              <a:off x="1789074" y="0"/>
              <a:ext cx="1165879" cy="414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Quoi ?</a:t>
              </a:r>
              <a:endParaRPr lang="fr-FR" sz="1000" kern="1200" dirty="0">
                <a:solidFill>
                  <a:schemeClr val="bg1"/>
                </a:solidFill>
                <a:latin typeface="Myriad Pro Cond" panose="020B0506030403020204" pitchFamily="34" charset="0"/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244264" y="83098"/>
            <a:ext cx="948594" cy="521110"/>
            <a:chOff x="1575787" y="0"/>
            <a:chExt cx="860106" cy="414502"/>
          </a:xfrm>
          <a:solidFill>
            <a:schemeClr val="accent1">
              <a:lumMod val="75000"/>
            </a:schemeClr>
          </a:solidFill>
        </p:grpSpPr>
        <p:sp>
          <p:nvSpPr>
            <p:cNvPr id="47" name="Chevron 46"/>
            <p:cNvSpPr/>
            <p:nvPr/>
          </p:nvSpPr>
          <p:spPr>
            <a:xfrm>
              <a:off x="1575787" y="0"/>
              <a:ext cx="860106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8" name="Chevron 4"/>
            <p:cNvSpPr/>
            <p:nvPr/>
          </p:nvSpPr>
          <p:spPr>
            <a:xfrm>
              <a:off x="1813316" y="30251"/>
              <a:ext cx="415326" cy="3297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Qui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529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8026"/>
            <a:ext cx="10515600" cy="4888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latin typeface="Myriad Pro Cond" panose="020B0506030403020204" pitchFamily="34" charset="0"/>
              </a:rPr>
              <a:t>L’ORE est un contrat. </a:t>
            </a:r>
          </a:p>
          <a:p>
            <a:pPr marL="0" indent="0">
              <a:buNone/>
            </a:pPr>
            <a:r>
              <a:rPr lang="fr-FR" sz="2400" u="sng" dirty="0">
                <a:latin typeface="Myriad Pro Cond" panose="020B0506030403020204" pitchFamily="34" charset="0"/>
              </a:rPr>
              <a:t>Conséquences : </a:t>
            </a:r>
          </a:p>
          <a:p>
            <a:pPr marL="717550">
              <a:buFont typeface="Wingdings" panose="05000000000000000000" pitchFamily="2" charset="2"/>
              <a:buChar char="Ø"/>
            </a:pPr>
            <a:r>
              <a:rPr lang="fr-FR" sz="2400" dirty="0">
                <a:latin typeface="Myriad Pro Cond" panose="020B0506030403020204" pitchFamily="34" charset="0"/>
              </a:rPr>
              <a:t> Il faut être au moins deux personnes</a:t>
            </a:r>
          </a:p>
          <a:p>
            <a:pPr marL="717550">
              <a:buFont typeface="Wingdings" panose="05000000000000000000" pitchFamily="2" charset="2"/>
              <a:buChar char="Ø"/>
            </a:pPr>
            <a:r>
              <a:rPr lang="fr-FR" sz="2400" dirty="0">
                <a:latin typeface="Myriad Pro Cond" panose="020B0506030403020204" pitchFamily="34" charset="0"/>
              </a:rPr>
              <a:t> Liberté de contracter ou ne pas contracter</a:t>
            </a:r>
          </a:p>
          <a:p>
            <a:pPr marL="717550">
              <a:buFont typeface="Wingdings" panose="05000000000000000000" pitchFamily="2" charset="2"/>
              <a:buChar char="Ø"/>
            </a:pPr>
            <a:r>
              <a:rPr lang="fr-FR" sz="2400" dirty="0">
                <a:latin typeface="Myriad Pro Cond" panose="020B0506030403020204" pitchFamily="34" charset="0"/>
              </a:rPr>
              <a:t> Accord de volonté - consentement </a:t>
            </a:r>
          </a:p>
          <a:p>
            <a:pPr marL="717550">
              <a:buFont typeface="Wingdings" panose="05000000000000000000" pitchFamily="2" charset="2"/>
              <a:buChar char="Ø"/>
            </a:pPr>
            <a:r>
              <a:rPr lang="fr-FR" sz="2400" dirty="0">
                <a:latin typeface="Myriad Pro Cond" panose="020B0506030403020204" pitchFamily="34" charset="0"/>
              </a:rPr>
              <a:t> Pas d’engagement perpétuel , durée fixée par chaque contrat, 99 ans maximum</a:t>
            </a:r>
          </a:p>
          <a:p>
            <a:pPr marL="717550">
              <a:buFont typeface="Wingdings" panose="05000000000000000000" pitchFamily="2" charset="2"/>
              <a:buChar char="Ø"/>
            </a:pPr>
            <a:r>
              <a:rPr lang="fr-FR" sz="2400" dirty="0">
                <a:latin typeface="Myriad Pro Cond" panose="020B0506030403020204" pitchFamily="34" charset="0"/>
              </a:rPr>
              <a:t>Obligation de respecter les règles d’ordre public</a:t>
            </a:r>
          </a:p>
          <a:p>
            <a:pPr marL="717550">
              <a:buFont typeface="Wingdings" panose="05000000000000000000" pitchFamily="2" charset="2"/>
              <a:buChar char="Ø"/>
            </a:pPr>
            <a:r>
              <a:rPr lang="fr-FR" sz="2400" dirty="0">
                <a:latin typeface="Myriad Pro Cond" panose="020B0506030403020204" pitchFamily="34" charset="0"/>
              </a:rPr>
              <a:t>Le contrat est la loi des parties</a:t>
            </a:r>
          </a:p>
          <a:p>
            <a:pPr marL="717550">
              <a:buFont typeface="Wingdings" panose="05000000000000000000" pitchFamily="2" charset="2"/>
              <a:buChar char="Ø"/>
            </a:pPr>
            <a:r>
              <a:rPr lang="fr-FR" sz="2400" dirty="0">
                <a:latin typeface="Myriad Pro Cond" panose="020B0506030403020204" pitchFamily="34" charset="0"/>
              </a:rPr>
              <a:t>Etant une obligation « réelle » elle pèse sur l’immeuble et s’impose aux propriétaires successifs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/>
              <a:t>8</a:t>
            </a:fld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7085851" y="83098"/>
            <a:ext cx="1439677" cy="510228"/>
            <a:chOff x="2613421" y="2129102"/>
            <a:chExt cx="2901156" cy="1160462"/>
          </a:xfrm>
        </p:grpSpPr>
        <p:sp>
          <p:nvSpPr>
            <p:cNvPr id="27" name="Chevron 26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hevron 4"/>
            <p:cNvSpPr/>
            <p:nvPr/>
          </p:nvSpPr>
          <p:spPr>
            <a:xfrm>
              <a:off x="3193653" y="2129102"/>
              <a:ext cx="1811359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Pourquoi?</a:t>
              </a: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8286207" y="62909"/>
            <a:ext cx="1224770" cy="530942"/>
            <a:chOff x="2613421" y="2129102"/>
            <a:chExt cx="2949240" cy="11604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0" name="Chevron 29"/>
            <p:cNvSpPr/>
            <p:nvPr/>
          </p:nvSpPr>
          <p:spPr>
            <a:xfrm>
              <a:off x="2613421" y="2129102"/>
              <a:ext cx="2949240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Chevron 4"/>
            <p:cNvSpPr/>
            <p:nvPr/>
          </p:nvSpPr>
          <p:spPr>
            <a:xfrm>
              <a:off x="3282102" y="2180260"/>
              <a:ext cx="1357083" cy="9594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Où ?</a:t>
              </a: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9277551" y="73266"/>
            <a:ext cx="1559025" cy="510228"/>
            <a:chOff x="2613421" y="2129102"/>
            <a:chExt cx="2901156" cy="1160462"/>
          </a:xfrm>
        </p:grpSpPr>
        <p:sp>
          <p:nvSpPr>
            <p:cNvPr id="33" name="Chevron 32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hevron 4"/>
            <p:cNvSpPr/>
            <p:nvPr/>
          </p:nvSpPr>
          <p:spPr>
            <a:xfrm>
              <a:off x="3193652" y="2129102"/>
              <a:ext cx="1870936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Quels effets ?</a:t>
              </a: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4076121" y="73266"/>
            <a:ext cx="1545863" cy="542321"/>
            <a:chOff x="333741" y="0"/>
            <a:chExt cx="1705263" cy="414502"/>
          </a:xfrm>
          <a:solidFill>
            <a:schemeClr val="accent1">
              <a:lumMod val="75000"/>
            </a:schemeClr>
          </a:solidFill>
        </p:grpSpPr>
        <p:sp>
          <p:nvSpPr>
            <p:cNvPr id="39" name="Chevron 38"/>
            <p:cNvSpPr/>
            <p:nvPr/>
          </p:nvSpPr>
          <p:spPr>
            <a:xfrm>
              <a:off x="333741" y="0"/>
              <a:ext cx="1705263" cy="41450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Chevron 4"/>
            <p:cNvSpPr/>
            <p:nvPr/>
          </p:nvSpPr>
          <p:spPr>
            <a:xfrm>
              <a:off x="643035" y="16212"/>
              <a:ext cx="1075938" cy="3982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kern="1200" dirty="0">
                  <a:latin typeface="Myriad Pro Cond" panose="020B0506030403020204" pitchFamily="34" charset="0"/>
                </a:rPr>
                <a:t>Les caractères du contrat </a:t>
              </a: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6108080" y="73266"/>
            <a:ext cx="1212823" cy="531439"/>
            <a:chOff x="1581823" y="0"/>
            <a:chExt cx="1580381" cy="414502"/>
          </a:xfrm>
        </p:grpSpPr>
        <p:sp>
          <p:nvSpPr>
            <p:cNvPr id="42" name="Chevron 41"/>
            <p:cNvSpPr/>
            <p:nvPr/>
          </p:nvSpPr>
          <p:spPr>
            <a:xfrm>
              <a:off x="1581823" y="0"/>
              <a:ext cx="1580381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Chevron 4"/>
            <p:cNvSpPr/>
            <p:nvPr/>
          </p:nvSpPr>
          <p:spPr>
            <a:xfrm>
              <a:off x="1789074" y="0"/>
              <a:ext cx="1165879" cy="414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Quoi ?</a:t>
              </a:r>
              <a:endParaRPr lang="fr-FR" sz="1000" kern="1200" dirty="0">
                <a:solidFill>
                  <a:schemeClr val="bg1"/>
                </a:solidFill>
                <a:latin typeface="Myriad Pro Cond" panose="020B0506030403020204" pitchFamily="34" charset="0"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5396664" y="83098"/>
            <a:ext cx="948594" cy="521110"/>
            <a:chOff x="1575787" y="0"/>
            <a:chExt cx="860106" cy="41450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5" name="Chevron 44"/>
            <p:cNvSpPr/>
            <p:nvPr/>
          </p:nvSpPr>
          <p:spPr>
            <a:xfrm>
              <a:off x="1575787" y="0"/>
              <a:ext cx="860106" cy="414502"/>
            </a:xfrm>
            <a:prstGeom prst="chevron">
              <a:avLst/>
            </a:prstGeom>
            <a:grp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6" name="Chevron 4"/>
            <p:cNvSpPr/>
            <p:nvPr/>
          </p:nvSpPr>
          <p:spPr>
            <a:xfrm>
              <a:off x="1813316" y="30251"/>
              <a:ext cx="415326" cy="3297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Qui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94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61" y="1435510"/>
            <a:ext cx="11492871" cy="5050350"/>
          </a:xfrm>
        </p:spPr>
        <p:txBody>
          <a:bodyPr>
            <a:noAutofit/>
          </a:bodyPr>
          <a:lstStyle/>
          <a:p>
            <a:pPr marL="354013" indent="0">
              <a:spcBef>
                <a:spcPts val="600"/>
              </a:spcBef>
              <a:buNone/>
            </a:pPr>
            <a:r>
              <a:rPr lang="fr-FR" b="1" dirty="0">
                <a:solidFill>
                  <a:srgbClr val="FF6600"/>
                </a:solidFill>
                <a:latin typeface="Myriad Pro Cond" panose="020B0506030403020204" pitchFamily="34" charset="0"/>
              </a:rPr>
              <a:t>Le / les propriétaire(s)</a:t>
            </a:r>
          </a:p>
          <a:p>
            <a:pPr marL="1347788">
              <a:spcBef>
                <a:spcPts val="600"/>
              </a:spcBef>
            </a:pPr>
            <a:r>
              <a:rPr lang="fr-FR" sz="2400" dirty="0">
                <a:latin typeface="Myriad Pro Cond" panose="020B0506030403020204" pitchFamily="34" charset="0"/>
              </a:rPr>
              <a:t>Personne physique ou morale (nu propriétaire et usufruitier)</a:t>
            </a:r>
          </a:p>
          <a:p>
            <a:pPr marL="1347788">
              <a:spcBef>
                <a:spcPts val="600"/>
              </a:spcBef>
            </a:pPr>
            <a:r>
              <a:rPr lang="fr-FR" sz="2400" dirty="0">
                <a:latin typeface="Myriad Pro Cond" panose="020B0506030403020204" pitchFamily="34" charset="0"/>
              </a:rPr>
              <a:t>Personne de droit privé ou public</a:t>
            </a:r>
          </a:p>
          <a:p>
            <a:pPr marL="0" indent="0">
              <a:spcBef>
                <a:spcPts val="600"/>
              </a:spcBef>
              <a:buNone/>
            </a:pPr>
            <a:endParaRPr lang="fr-FR" sz="2400" dirty="0">
              <a:latin typeface="Myriad Pro Cond" panose="020B0506030403020204" pitchFamily="34" charset="0"/>
            </a:endParaRPr>
          </a:p>
          <a:p>
            <a:pPr marL="360363" indent="0">
              <a:spcBef>
                <a:spcPts val="600"/>
              </a:spcBef>
              <a:buNone/>
            </a:pPr>
            <a:r>
              <a:rPr lang="fr-FR" b="1" dirty="0">
                <a:solidFill>
                  <a:srgbClr val="FF6600"/>
                </a:solidFill>
                <a:latin typeface="Myriad Pro Cond" panose="020B0506030403020204" pitchFamily="34" charset="0"/>
              </a:rPr>
              <a:t>Le cocontractant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2400" dirty="0">
                <a:latin typeface="Myriad Pro Cond" panose="020B0506030403020204" pitchFamily="34" charset="0"/>
              </a:rPr>
              <a:t>Liste limitative.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2400" dirty="0">
                <a:latin typeface="Myriad Pro Cond" panose="020B0506030403020204" pitchFamily="34" charset="0"/>
              </a:rPr>
              <a:t>Pas de personne physique.</a:t>
            </a:r>
          </a:p>
          <a:p>
            <a:pPr marL="1339850">
              <a:spcBef>
                <a:spcPts val="600"/>
              </a:spcBef>
            </a:pPr>
            <a:r>
              <a:rPr lang="fr-FR" sz="2400" dirty="0">
                <a:latin typeface="Myriad Pro Cond" panose="020B0506030403020204" pitchFamily="34" charset="0"/>
              </a:rPr>
              <a:t>Collectivité publique  (Etat, collectivités locales)</a:t>
            </a:r>
          </a:p>
          <a:p>
            <a:pPr marL="1339850">
              <a:spcBef>
                <a:spcPts val="600"/>
              </a:spcBef>
            </a:pPr>
            <a:r>
              <a:rPr lang="fr-FR" sz="2400" dirty="0">
                <a:latin typeface="Myriad Pro Cond" panose="020B0506030403020204" pitchFamily="34" charset="0"/>
              </a:rPr>
              <a:t>Établissement public </a:t>
            </a:r>
          </a:p>
          <a:p>
            <a:pPr marL="1339850">
              <a:spcBef>
                <a:spcPts val="600"/>
              </a:spcBef>
            </a:pPr>
            <a:r>
              <a:rPr lang="fr-FR" sz="2400" dirty="0">
                <a:latin typeface="Myriad Pro Cond" panose="020B0506030403020204" pitchFamily="34" charset="0"/>
              </a:rPr>
              <a:t>Personne morale de droit privé</a:t>
            </a:r>
          </a:p>
          <a:p>
            <a:pPr marL="0" indent="0">
              <a:spcBef>
                <a:spcPts val="600"/>
              </a:spcBef>
              <a:buNone/>
            </a:pPr>
            <a:endParaRPr lang="fr-FR" sz="2400" dirty="0">
              <a:latin typeface="Myriad Pro Cond" panose="020B05060304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F7FA-2B79-42E3-BCBF-F0554E1DBBFB}" type="slidenum">
              <a:rPr lang="fr-FR" smtClean="0">
                <a:latin typeface="Myriad Pro" panose="020B0503030403020204" pitchFamily="34" charset="0"/>
              </a:rPr>
              <a:t>9</a:t>
            </a:fld>
            <a:endParaRPr lang="fr-FR">
              <a:latin typeface="Myriad Pro" panose="020B0503030403020204" pitchFamily="34" charset="0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6857251" y="83098"/>
            <a:ext cx="1439677" cy="510228"/>
            <a:chOff x="2613421" y="2129102"/>
            <a:chExt cx="2901156" cy="1160462"/>
          </a:xfrm>
        </p:grpSpPr>
        <p:sp>
          <p:nvSpPr>
            <p:cNvPr id="29" name="Chevron 28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Chevron 4"/>
            <p:cNvSpPr/>
            <p:nvPr/>
          </p:nvSpPr>
          <p:spPr>
            <a:xfrm>
              <a:off x="3193653" y="2129102"/>
              <a:ext cx="1811359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Pourquoi?</a:t>
              </a: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8057607" y="62909"/>
            <a:ext cx="1224770" cy="530942"/>
            <a:chOff x="2613421" y="2129102"/>
            <a:chExt cx="2949240" cy="11604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2" name="Chevron 31"/>
            <p:cNvSpPr/>
            <p:nvPr/>
          </p:nvSpPr>
          <p:spPr>
            <a:xfrm>
              <a:off x="2613421" y="2129102"/>
              <a:ext cx="2949240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vron 4"/>
            <p:cNvSpPr/>
            <p:nvPr/>
          </p:nvSpPr>
          <p:spPr>
            <a:xfrm>
              <a:off x="3282102" y="2180260"/>
              <a:ext cx="1357083" cy="9594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Où ?</a:t>
              </a: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9048951" y="73266"/>
            <a:ext cx="1559025" cy="510228"/>
            <a:chOff x="2613421" y="2129102"/>
            <a:chExt cx="2901156" cy="1160462"/>
          </a:xfrm>
        </p:grpSpPr>
        <p:sp>
          <p:nvSpPr>
            <p:cNvPr id="35" name="Chevron 34"/>
            <p:cNvSpPr/>
            <p:nvPr/>
          </p:nvSpPr>
          <p:spPr>
            <a:xfrm>
              <a:off x="2613421" y="2129102"/>
              <a:ext cx="2901156" cy="116046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vron 4"/>
            <p:cNvSpPr/>
            <p:nvPr/>
          </p:nvSpPr>
          <p:spPr>
            <a:xfrm>
              <a:off x="3193652" y="2129102"/>
              <a:ext cx="1870936" cy="116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Quels effets ?</a:t>
              </a: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837053" y="71668"/>
            <a:ext cx="1545863" cy="542321"/>
            <a:chOff x="333741" y="0"/>
            <a:chExt cx="1705263" cy="414502"/>
          </a:xfrm>
        </p:grpSpPr>
        <p:sp>
          <p:nvSpPr>
            <p:cNvPr id="41" name="Chevron 40"/>
            <p:cNvSpPr/>
            <p:nvPr/>
          </p:nvSpPr>
          <p:spPr>
            <a:xfrm>
              <a:off x="333741" y="0"/>
              <a:ext cx="1705263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hevron 4"/>
            <p:cNvSpPr/>
            <p:nvPr/>
          </p:nvSpPr>
          <p:spPr>
            <a:xfrm>
              <a:off x="643035" y="16212"/>
              <a:ext cx="1075938" cy="3982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latin typeface="Myriad Pro Cond" panose="020B0506030403020204" pitchFamily="34" charset="0"/>
                </a:rPr>
                <a:t>Les caractères du contrat </a:t>
              </a: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5879480" y="73266"/>
            <a:ext cx="1212823" cy="531439"/>
            <a:chOff x="1581823" y="0"/>
            <a:chExt cx="1580381" cy="414502"/>
          </a:xfrm>
        </p:grpSpPr>
        <p:sp>
          <p:nvSpPr>
            <p:cNvPr id="44" name="Chevron 43"/>
            <p:cNvSpPr/>
            <p:nvPr/>
          </p:nvSpPr>
          <p:spPr>
            <a:xfrm>
              <a:off x="1581823" y="0"/>
              <a:ext cx="1580381" cy="414502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vron 4"/>
            <p:cNvSpPr/>
            <p:nvPr/>
          </p:nvSpPr>
          <p:spPr>
            <a:xfrm>
              <a:off x="1789074" y="0"/>
              <a:ext cx="1165879" cy="414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Quoi ?</a:t>
              </a:r>
              <a:endParaRPr lang="fr-FR" sz="1000" kern="1200" dirty="0">
                <a:solidFill>
                  <a:schemeClr val="bg1"/>
                </a:solidFill>
                <a:latin typeface="Myriad Pro Cond" panose="020B0506030403020204" pitchFamily="34" charset="0"/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168064" y="83098"/>
            <a:ext cx="948594" cy="521110"/>
            <a:chOff x="1575787" y="0"/>
            <a:chExt cx="860106" cy="414502"/>
          </a:xfrm>
          <a:solidFill>
            <a:schemeClr val="accent1">
              <a:lumMod val="75000"/>
            </a:schemeClr>
          </a:solidFill>
        </p:grpSpPr>
        <p:sp>
          <p:nvSpPr>
            <p:cNvPr id="47" name="Chevron 46"/>
            <p:cNvSpPr/>
            <p:nvPr/>
          </p:nvSpPr>
          <p:spPr>
            <a:xfrm>
              <a:off x="1575787" y="0"/>
              <a:ext cx="860106" cy="414502"/>
            </a:xfrm>
            <a:prstGeom prst="chevron">
              <a:avLst/>
            </a:prstGeom>
            <a:grp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8" name="Chevron 4"/>
            <p:cNvSpPr/>
            <p:nvPr/>
          </p:nvSpPr>
          <p:spPr>
            <a:xfrm>
              <a:off x="1813316" y="30251"/>
              <a:ext cx="415326" cy="3297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dirty="0">
                  <a:solidFill>
                    <a:schemeClr val="bg1"/>
                  </a:solidFill>
                  <a:latin typeface="Myriad Pro Cond" panose="020B0506030403020204" pitchFamily="34" charset="0"/>
                </a:rPr>
                <a:t>Qui ?</a:t>
              </a:r>
            </a:p>
          </p:txBody>
        </p:sp>
      </p:grpSp>
      <p:sp>
        <p:nvSpPr>
          <p:cNvPr id="2" name="Accolade fermante 1"/>
          <p:cNvSpPr/>
          <p:nvPr/>
        </p:nvSpPr>
        <p:spPr>
          <a:xfrm>
            <a:off x="5087815" y="4840165"/>
            <a:ext cx="302388" cy="66821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908428" y="4943440"/>
            <a:ext cx="5404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Myriad Pro Cond" panose="020B0506030403020204" pitchFamily="34" charset="0"/>
              </a:rPr>
              <a:t>agissant pour la protection de l’environnement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2020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2964</TotalTime>
  <Words>1163</Words>
  <Application>Microsoft Office PowerPoint</Application>
  <PresentationFormat>Grand écran</PresentationFormat>
  <Paragraphs>234</Paragraphs>
  <Slides>18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Myriad Pro</vt:lpstr>
      <vt:lpstr>Myriad Pro Cond</vt:lpstr>
      <vt:lpstr>Wingdings</vt:lpstr>
      <vt:lpstr>Thème Office</vt:lpstr>
      <vt:lpstr>Les obligations réelles environnementales   Michel Prieur Centre international de droit comparé de l’environnement</vt:lpstr>
      <vt:lpstr> Une innovation juridique</vt:lpstr>
      <vt:lpstr>                             Droit comparé et recherche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Etablissement public de protection de l’environnement</vt:lpstr>
      <vt:lpstr> Personne morale de droit privé</vt:lpstr>
      <vt:lpstr>Présentation PowerPoint</vt:lpstr>
      <vt:lpstr>Présentation PowerPoint</vt:lpstr>
      <vt:lpstr>Procédure</vt:lpstr>
      <vt:lpstr>Présentation PowerPoint</vt:lpstr>
      <vt:lpstr>  Effets à l’égard des tiers</vt:lpstr>
      <vt:lpstr>  Régime fiscal</vt:lpstr>
      <vt:lpstr>   Mise en œuvre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obligations réelles environnementales</dc:title>
  <dc:creator>Julie BABIN</dc:creator>
  <cp:lastModifiedBy>Michel Prieur</cp:lastModifiedBy>
  <cp:revision>251</cp:revision>
  <cp:lastPrinted>2018-05-16T14:14:37Z</cp:lastPrinted>
  <dcterms:created xsi:type="dcterms:W3CDTF">2017-12-18T15:04:27Z</dcterms:created>
  <dcterms:modified xsi:type="dcterms:W3CDTF">2022-10-30T10:32:41Z</dcterms:modified>
</cp:coreProperties>
</file>